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31"/>
  </p:notesMasterIdLst>
  <p:handoutMasterIdLst>
    <p:handoutMasterId r:id="rId32"/>
  </p:handoutMasterIdLst>
  <p:sldIdLst>
    <p:sldId id="256" r:id="rId2"/>
    <p:sldId id="295" r:id="rId3"/>
    <p:sldId id="296" r:id="rId4"/>
    <p:sldId id="297" r:id="rId5"/>
    <p:sldId id="257" r:id="rId6"/>
    <p:sldId id="258" r:id="rId7"/>
    <p:sldId id="259" r:id="rId8"/>
    <p:sldId id="298" r:id="rId9"/>
    <p:sldId id="302" r:id="rId10"/>
    <p:sldId id="301" r:id="rId11"/>
    <p:sldId id="303" r:id="rId12"/>
    <p:sldId id="260" r:id="rId13"/>
    <p:sldId id="263" r:id="rId14"/>
    <p:sldId id="265" r:id="rId15"/>
    <p:sldId id="278" r:id="rId16"/>
    <p:sldId id="306" r:id="rId17"/>
    <p:sldId id="269" r:id="rId18"/>
    <p:sldId id="275" r:id="rId19"/>
    <p:sldId id="271" r:id="rId20"/>
    <p:sldId id="293" r:id="rId21"/>
    <p:sldId id="291" r:id="rId22"/>
    <p:sldId id="279" r:id="rId23"/>
    <p:sldId id="294" r:id="rId24"/>
    <p:sldId id="300" r:id="rId25"/>
    <p:sldId id="267" r:id="rId26"/>
    <p:sldId id="299" r:id="rId27"/>
    <p:sldId id="292" r:id="rId28"/>
    <p:sldId id="288" r:id="rId29"/>
    <p:sldId id="262" r:id="rId30"/>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788" autoAdjust="0"/>
    <p:restoredTop sz="86441" autoAdjust="0"/>
  </p:normalViewPr>
  <p:slideViewPr>
    <p:cSldViewPr snapToGrid="0">
      <p:cViewPr varScale="1">
        <p:scale>
          <a:sx n="95" d="100"/>
          <a:sy n="95" d="100"/>
        </p:scale>
        <p:origin x="402" y="96"/>
      </p:cViewPr>
      <p:guideLst/>
    </p:cSldViewPr>
  </p:slideViewPr>
  <p:outlineViewPr>
    <p:cViewPr>
      <p:scale>
        <a:sx n="33" d="100"/>
        <a:sy n="33" d="100"/>
      </p:scale>
      <p:origin x="0" y="-978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oleObject" Target="file:///\\tol-file01\Finance\Budget\FY25\FY25%20Budget%20Manager%20Number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sbryant\Downloads\ExcelExport(19).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[FY25 Budget Manager Numbers.xlsx]Sheet5!PivotTable3</c:name>
    <c:fmtId val="15"/>
  </c:pivotSource>
  <c:chart>
    <c:autoTitleDeleted val="1"/>
    <c:pivotFmts>
      <c:pivotFmt>
        <c:idx val="0"/>
        <c:dLbl>
          <c:idx val="0"/>
          <c:showLegendKey val="0"/>
          <c:showVal val="0"/>
          <c:showCatName val="0"/>
          <c:showSerName val="0"/>
          <c:showPercent val="0"/>
          <c:showBubbleSize val="0"/>
          <c:extLst>
            <c:ext xmlns:c15="http://schemas.microsoft.com/office/drawing/2012/chart" uri="{CE6537A1-D6FC-4f65-9D91-7224C49458BB}"/>
          </c:extLst>
        </c:dLbl>
      </c:pivotFmt>
      <c:pivotFmt>
        <c:idx val="1"/>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marker>
          <c:symbol val="circle"/>
          <c:size val="6"/>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lt1">
                      <a:lumMod val="85000"/>
                    </a:schemeClr>
                  </a:solidFill>
                  <a:latin typeface="+mn-lt"/>
                  <a:ea typeface="+mn-ea"/>
                  <a:cs typeface="+mn-cs"/>
                </a:defRPr>
              </a:pPr>
              <a:endParaRPr lang="en-US"/>
            </a:p>
          </c:txPr>
          <c:dLblPos val="inEnd"/>
          <c:showLegendKey val="0"/>
          <c:showVal val="1"/>
          <c:showCatName val="0"/>
          <c:showSerName val="0"/>
          <c:showPercent val="1"/>
          <c:showBubbleSize val="0"/>
          <c:extLst>
            <c:ext xmlns:c15="http://schemas.microsoft.com/office/drawing/2012/chart" uri="{CE6537A1-D6FC-4f65-9D91-7224C49458BB}"/>
          </c:extLst>
        </c:dLbl>
      </c:pivotFmt>
      <c:pivotFmt>
        <c:idx val="2"/>
        <c:dLbl>
          <c:idx val="0"/>
          <c:showLegendKey val="0"/>
          <c:showVal val="0"/>
          <c:showCatName val="0"/>
          <c:showSerName val="0"/>
          <c:showPercent val="0"/>
          <c:showBubbleSize val="0"/>
          <c:extLst>
            <c:ext xmlns:c15="http://schemas.microsoft.com/office/drawing/2012/chart" uri="{CE6537A1-D6FC-4f65-9D91-7224C49458BB}"/>
          </c:extLst>
        </c:dLbl>
      </c:pivotFmt>
      <c:pivotFmt>
        <c:idx val="3"/>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lt1">
                      <a:lumMod val="85000"/>
                    </a:schemeClr>
                  </a:solidFill>
                  <a:latin typeface="+mn-lt"/>
                  <a:ea typeface="+mn-ea"/>
                  <a:cs typeface="+mn-cs"/>
                </a:defRPr>
              </a:pPr>
              <a:endParaRPr lang="en-US"/>
            </a:p>
          </c:txPr>
          <c:dLblPos val="inEnd"/>
          <c:showLegendKey val="0"/>
          <c:showVal val="1"/>
          <c:showCatName val="0"/>
          <c:showSerName val="0"/>
          <c:showPercent val="1"/>
          <c:showBubbleSize val="0"/>
          <c:extLst>
            <c:ext xmlns:c15="http://schemas.microsoft.com/office/drawing/2012/chart" uri="{CE6537A1-D6FC-4f65-9D91-7224C49458BB}"/>
          </c:extLst>
        </c:dLbl>
      </c:pivotFmt>
      <c:pivotFmt>
        <c:idx val="4"/>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5"/>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6"/>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7"/>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8"/>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9"/>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1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11"/>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12"/>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13"/>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14"/>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15"/>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16"/>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17"/>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18"/>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19"/>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2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21"/>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22"/>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23"/>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24"/>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25"/>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26"/>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27"/>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28"/>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29"/>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3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31"/>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32"/>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33"/>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lt1">
                      <a:lumMod val="85000"/>
                    </a:schemeClr>
                  </a:solidFill>
                  <a:latin typeface="+mn-lt"/>
                  <a:ea typeface="+mn-ea"/>
                  <a:cs typeface="+mn-cs"/>
                </a:defRPr>
              </a:pPr>
              <a:endParaRPr lang="en-US"/>
            </a:p>
          </c:txPr>
          <c:dLblPos val="inEnd"/>
          <c:showLegendKey val="0"/>
          <c:showVal val="1"/>
          <c:showCatName val="0"/>
          <c:showSerName val="0"/>
          <c:showPercent val="1"/>
          <c:showBubbleSize val="0"/>
          <c:extLst>
            <c:ext xmlns:c15="http://schemas.microsoft.com/office/drawing/2012/chart" uri="{CE6537A1-D6FC-4f65-9D91-7224C49458BB}"/>
          </c:extLst>
        </c:dLbl>
      </c:pivotFmt>
      <c:pivotFmt>
        <c:idx val="34"/>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35"/>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36"/>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37"/>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38"/>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39"/>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4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41"/>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42"/>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43"/>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44"/>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45"/>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46"/>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47"/>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48"/>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49"/>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5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51"/>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52"/>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53"/>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54"/>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55"/>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56"/>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57"/>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58"/>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59"/>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6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61"/>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62"/>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s>
    <c:plotArea>
      <c:layout/>
      <c:pieChart>
        <c:varyColors val="1"/>
        <c:dLbls>
          <c:dLblPos val="ctr"/>
          <c:showLegendKey val="0"/>
          <c:showVal val="0"/>
          <c:showCatName val="0"/>
          <c:showSerName val="0"/>
          <c:showPercent val="1"/>
          <c:showBubbleSize val="0"/>
          <c:showLeaderLines val="0"/>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Categories val="1"/>
        <c14:dropZoneSeries val="1"/>
      </c14:pivotOptions>
    </c:ext>
    <c:ext xmlns:c16="http://schemas.microsoft.com/office/drawing/2014/chart" uri="{E28EC0CA-F0BB-4C9C-879D-F8772B89E7AC}">
      <c16:pivotOptions16>
        <c16:showExpandCollapseFieldButtons val="1"/>
      </c16:pivotOptions16>
    </c:ext>
  </c:extLst>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pivotSource>
    <c:name>[ExcelExport(19).xlsx]Sheet1!PivotTable1</c:name>
    <c:fmtId val="9"/>
  </c:pivotSource>
  <c:chart>
    <c:autoTitleDeleted val="1"/>
    <c:pivotFmts>
      <c:pivotFmt>
        <c:idx val="0"/>
        <c:spPr>
          <a:solidFill>
            <a:schemeClr val="accent2"/>
          </a:solidFill>
          <a:ln w="19050">
            <a:solidFill>
              <a:schemeClr val="lt1"/>
            </a:solidFill>
          </a:ln>
          <a:effectLst/>
        </c:spPr>
        <c:marker>
          <c:symbol val="circle"/>
          <c:size val="5"/>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extLst>
        </c:dLbl>
      </c:pivotFmt>
      <c:pivotFmt>
        <c:idx val="1"/>
        <c:spPr>
          <a:solidFill>
            <a:schemeClr val="accent2"/>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extLst>
        </c:dLbl>
      </c:pivotFmt>
      <c:pivotFmt>
        <c:idx val="2"/>
        <c:spPr>
          <a:solidFill>
            <a:schemeClr val="accent2">
              <a:shade val="34000"/>
            </a:schemeClr>
          </a:solidFill>
          <a:ln w="19050">
            <a:solidFill>
              <a:schemeClr val="lt1"/>
            </a:solidFill>
          </a:ln>
          <a:effectLst/>
        </c:spPr>
      </c:pivotFmt>
      <c:pivotFmt>
        <c:idx val="3"/>
        <c:spPr>
          <a:solidFill>
            <a:schemeClr val="accent2">
              <a:shade val="38000"/>
            </a:schemeClr>
          </a:solidFill>
          <a:ln w="19050">
            <a:solidFill>
              <a:schemeClr val="lt1"/>
            </a:solidFill>
          </a:ln>
          <a:effectLst/>
        </c:spPr>
      </c:pivotFmt>
      <c:pivotFmt>
        <c:idx val="4"/>
        <c:spPr>
          <a:solidFill>
            <a:schemeClr val="accent2">
              <a:shade val="42000"/>
            </a:schemeClr>
          </a:solidFill>
          <a:ln w="19050">
            <a:solidFill>
              <a:schemeClr val="lt1"/>
            </a:solidFill>
          </a:ln>
          <a:effectLst/>
        </c:spPr>
      </c:pivotFmt>
      <c:pivotFmt>
        <c:idx val="5"/>
        <c:spPr>
          <a:solidFill>
            <a:schemeClr val="accent2">
              <a:shade val="46000"/>
            </a:schemeClr>
          </a:solidFill>
          <a:ln w="19050">
            <a:solidFill>
              <a:schemeClr val="lt1"/>
            </a:solidFill>
          </a:ln>
          <a:effectLst/>
        </c:spPr>
      </c:pivotFmt>
      <c:pivotFmt>
        <c:idx val="6"/>
        <c:spPr>
          <a:solidFill>
            <a:schemeClr val="accent2">
              <a:shade val="51000"/>
            </a:schemeClr>
          </a:solidFill>
          <a:ln w="19050">
            <a:solidFill>
              <a:schemeClr val="lt1"/>
            </a:solidFill>
          </a:ln>
          <a:effectLst/>
        </c:spPr>
      </c:pivotFmt>
      <c:pivotFmt>
        <c:idx val="7"/>
        <c:spPr>
          <a:solidFill>
            <a:schemeClr val="accent2">
              <a:shade val="55000"/>
            </a:schemeClr>
          </a:solidFill>
          <a:ln w="19050">
            <a:solidFill>
              <a:schemeClr val="lt1"/>
            </a:solidFill>
          </a:ln>
          <a:effectLst/>
        </c:spPr>
      </c:pivotFmt>
      <c:pivotFmt>
        <c:idx val="8"/>
        <c:spPr>
          <a:solidFill>
            <a:schemeClr val="accent2">
              <a:shade val="59000"/>
            </a:schemeClr>
          </a:solidFill>
          <a:ln w="19050">
            <a:solidFill>
              <a:schemeClr val="lt1"/>
            </a:solidFill>
          </a:ln>
          <a:effectLst/>
        </c:spPr>
      </c:pivotFmt>
      <c:pivotFmt>
        <c:idx val="9"/>
        <c:spPr>
          <a:solidFill>
            <a:schemeClr val="accent2">
              <a:shade val="63000"/>
            </a:schemeClr>
          </a:solidFill>
          <a:ln w="19050">
            <a:solidFill>
              <a:schemeClr val="lt1"/>
            </a:solidFill>
          </a:ln>
          <a:effectLst/>
        </c:spPr>
      </c:pivotFmt>
      <c:pivotFmt>
        <c:idx val="10"/>
        <c:spPr>
          <a:solidFill>
            <a:schemeClr val="accent2">
              <a:shade val="68000"/>
            </a:schemeClr>
          </a:solidFill>
          <a:ln w="19050">
            <a:solidFill>
              <a:schemeClr val="lt1"/>
            </a:solidFill>
          </a:ln>
          <a:effectLst/>
        </c:spPr>
      </c:pivotFmt>
      <c:pivotFmt>
        <c:idx val="11"/>
        <c:spPr>
          <a:solidFill>
            <a:schemeClr val="accent2">
              <a:shade val="72000"/>
            </a:schemeClr>
          </a:solidFill>
          <a:ln w="19050">
            <a:solidFill>
              <a:schemeClr val="lt1"/>
            </a:solidFill>
          </a:ln>
          <a:effectLst/>
        </c:spPr>
      </c:pivotFmt>
      <c:pivotFmt>
        <c:idx val="12"/>
        <c:spPr>
          <a:solidFill>
            <a:schemeClr val="accent2">
              <a:shade val="76000"/>
            </a:schemeClr>
          </a:solidFill>
          <a:ln w="19050">
            <a:solidFill>
              <a:schemeClr val="lt1"/>
            </a:solidFill>
          </a:ln>
          <a:effectLst/>
        </c:spPr>
      </c:pivotFmt>
      <c:pivotFmt>
        <c:idx val="13"/>
        <c:spPr>
          <a:solidFill>
            <a:schemeClr val="accent2">
              <a:shade val="80000"/>
            </a:schemeClr>
          </a:solidFill>
          <a:ln w="19050">
            <a:solidFill>
              <a:schemeClr val="lt1"/>
            </a:solidFill>
          </a:ln>
          <a:effectLst/>
        </c:spPr>
      </c:pivotFmt>
      <c:pivotFmt>
        <c:idx val="14"/>
        <c:spPr>
          <a:solidFill>
            <a:schemeClr val="accent2">
              <a:shade val="85000"/>
            </a:schemeClr>
          </a:solidFill>
          <a:ln w="19050">
            <a:solidFill>
              <a:schemeClr val="lt1"/>
            </a:solidFill>
          </a:ln>
          <a:effectLst/>
        </c:spPr>
      </c:pivotFmt>
      <c:pivotFmt>
        <c:idx val="15"/>
        <c:spPr>
          <a:solidFill>
            <a:schemeClr val="accent2">
              <a:shade val="89000"/>
            </a:schemeClr>
          </a:solidFill>
          <a:ln w="19050">
            <a:solidFill>
              <a:schemeClr val="lt1"/>
            </a:solidFill>
          </a:ln>
          <a:effectLst/>
        </c:spPr>
      </c:pivotFmt>
      <c:pivotFmt>
        <c:idx val="16"/>
        <c:spPr>
          <a:solidFill>
            <a:schemeClr val="accent2">
              <a:shade val="93000"/>
            </a:schemeClr>
          </a:solidFill>
          <a:ln w="19050">
            <a:solidFill>
              <a:schemeClr val="lt1"/>
            </a:solidFill>
          </a:ln>
          <a:effectLst/>
        </c:spPr>
      </c:pivotFmt>
      <c:pivotFmt>
        <c:idx val="17"/>
        <c:spPr>
          <a:solidFill>
            <a:schemeClr val="accent2">
              <a:shade val="97000"/>
            </a:schemeClr>
          </a:solidFill>
          <a:ln w="19050">
            <a:solidFill>
              <a:schemeClr val="lt1"/>
            </a:solidFill>
          </a:ln>
          <a:effectLst/>
        </c:spPr>
      </c:pivotFmt>
      <c:pivotFmt>
        <c:idx val="18"/>
        <c:spPr>
          <a:solidFill>
            <a:schemeClr val="accent2">
              <a:tint val="98000"/>
            </a:schemeClr>
          </a:solidFill>
          <a:ln w="19050">
            <a:solidFill>
              <a:schemeClr val="lt1"/>
            </a:solidFill>
          </a:ln>
          <a:effectLst/>
        </c:spPr>
      </c:pivotFmt>
      <c:pivotFmt>
        <c:idx val="19"/>
        <c:spPr>
          <a:solidFill>
            <a:schemeClr val="accent2">
              <a:tint val="94000"/>
            </a:schemeClr>
          </a:solidFill>
          <a:ln w="19050">
            <a:solidFill>
              <a:schemeClr val="lt1"/>
            </a:solidFill>
          </a:ln>
          <a:effectLst/>
        </c:spPr>
      </c:pivotFmt>
      <c:pivotFmt>
        <c:idx val="20"/>
        <c:spPr>
          <a:solidFill>
            <a:schemeClr val="accent2">
              <a:tint val="90000"/>
            </a:schemeClr>
          </a:solidFill>
          <a:ln w="19050">
            <a:solidFill>
              <a:schemeClr val="lt1"/>
            </a:solidFill>
          </a:ln>
          <a:effectLst/>
        </c:spPr>
      </c:pivotFmt>
      <c:pivotFmt>
        <c:idx val="21"/>
        <c:spPr>
          <a:solidFill>
            <a:schemeClr val="accent2">
              <a:tint val="86000"/>
            </a:schemeClr>
          </a:solidFill>
          <a:ln w="19050">
            <a:solidFill>
              <a:schemeClr val="lt1"/>
            </a:solidFill>
          </a:ln>
          <a:effectLst/>
        </c:spPr>
      </c:pivotFmt>
      <c:pivotFmt>
        <c:idx val="22"/>
        <c:spPr>
          <a:solidFill>
            <a:schemeClr val="accent2">
              <a:tint val="81000"/>
            </a:schemeClr>
          </a:solidFill>
          <a:ln w="19050">
            <a:solidFill>
              <a:schemeClr val="lt1"/>
            </a:solidFill>
          </a:ln>
          <a:effectLst/>
        </c:spPr>
      </c:pivotFmt>
      <c:pivotFmt>
        <c:idx val="23"/>
        <c:spPr>
          <a:solidFill>
            <a:schemeClr val="accent2">
              <a:tint val="77000"/>
            </a:schemeClr>
          </a:solidFill>
          <a:ln w="19050">
            <a:solidFill>
              <a:schemeClr val="lt1"/>
            </a:solidFill>
          </a:ln>
          <a:effectLst/>
        </c:spPr>
      </c:pivotFmt>
      <c:pivotFmt>
        <c:idx val="24"/>
        <c:spPr>
          <a:solidFill>
            <a:schemeClr val="accent2">
              <a:tint val="73000"/>
            </a:schemeClr>
          </a:solidFill>
          <a:ln w="19050">
            <a:solidFill>
              <a:schemeClr val="lt1"/>
            </a:solidFill>
          </a:ln>
          <a:effectLst/>
        </c:spPr>
      </c:pivotFmt>
      <c:pivotFmt>
        <c:idx val="25"/>
        <c:spPr>
          <a:solidFill>
            <a:schemeClr val="accent2">
              <a:tint val="69000"/>
            </a:schemeClr>
          </a:solidFill>
          <a:ln w="19050">
            <a:solidFill>
              <a:schemeClr val="lt1"/>
            </a:solidFill>
          </a:ln>
          <a:effectLst/>
        </c:spPr>
      </c:pivotFmt>
      <c:pivotFmt>
        <c:idx val="26"/>
        <c:spPr>
          <a:solidFill>
            <a:schemeClr val="accent2">
              <a:tint val="64000"/>
            </a:schemeClr>
          </a:solidFill>
          <a:ln w="19050">
            <a:solidFill>
              <a:schemeClr val="lt1"/>
            </a:solidFill>
          </a:ln>
          <a:effectLst/>
        </c:spPr>
      </c:pivotFmt>
      <c:pivotFmt>
        <c:idx val="27"/>
        <c:spPr>
          <a:solidFill>
            <a:schemeClr val="accent2">
              <a:tint val="60000"/>
            </a:schemeClr>
          </a:solidFill>
          <a:ln w="19050">
            <a:solidFill>
              <a:schemeClr val="lt1"/>
            </a:solidFill>
          </a:ln>
          <a:effectLst/>
        </c:spPr>
      </c:pivotFmt>
      <c:pivotFmt>
        <c:idx val="28"/>
        <c:spPr>
          <a:solidFill>
            <a:schemeClr val="accent2">
              <a:tint val="56000"/>
            </a:schemeClr>
          </a:solidFill>
          <a:ln w="19050">
            <a:solidFill>
              <a:schemeClr val="lt1"/>
            </a:solidFill>
          </a:ln>
          <a:effectLst/>
        </c:spPr>
      </c:pivotFmt>
      <c:pivotFmt>
        <c:idx val="29"/>
        <c:spPr>
          <a:solidFill>
            <a:schemeClr val="accent2">
              <a:tint val="52000"/>
            </a:schemeClr>
          </a:solidFill>
          <a:ln w="19050">
            <a:solidFill>
              <a:schemeClr val="lt1"/>
            </a:solidFill>
          </a:ln>
          <a:effectLst/>
        </c:spPr>
      </c:pivotFmt>
      <c:pivotFmt>
        <c:idx val="30"/>
        <c:spPr>
          <a:solidFill>
            <a:schemeClr val="accent2">
              <a:tint val="47000"/>
            </a:schemeClr>
          </a:solidFill>
          <a:ln w="19050">
            <a:solidFill>
              <a:schemeClr val="lt1"/>
            </a:solidFill>
          </a:ln>
          <a:effectLst/>
        </c:spPr>
      </c:pivotFmt>
      <c:pivotFmt>
        <c:idx val="31"/>
        <c:spPr>
          <a:solidFill>
            <a:schemeClr val="accent2">
              <a:tint val="43000"/>
            </a:schemeClr>
          </a:solidFill>
          <a:ln w="19050">
            <a:solidFill>
              <a:schemeClr val="lt1"/>
            </a:solidFill>
          </a:ln>
          <a:effectLst/>
        </c:spPr>
      </c:pivotFmt>
      <c:pivotFmt>
        <c:idx val="32"/>
        <c:spPr>
          <a:solidFill>
            <a:schemeClr val="accent2">
              <a:tint val="39000"/>
            </a:schemeClr>
          </a:solidFill>
          <a:ln w="19050">
            <a:solidFill>
              <a:schemeClr val="lt1"/>
            </a:solidFill>
          </a:ln>
          <a:effectLst/>
        </c:spPr>
      </c:pivotFmt>
      <c:pivotFmt>
        <c:idx val="33"/>
        <c:spPr>
          <a:solidFill>
            <a:schemeClr val="accent2">
              <a:tint val="35000"/>
            </a:schemeClr>
          </a:solidFill>
          <a:ln w="19050">
            <a:solidFill>
              <a:schemeClr val="lt1"/>
            </a:solidFill>
          </a:ln>
          <a:effectLst/>
        </c:spPr>
      </c:pivotFmt>
      <c:pivotFmt>
        <c:idx val="34"/>
        <c:spPr>
          <a:solidFill>
            <a:schemeClr val="accent2"/>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extLst>
        </c:dLbl>
      </c:pivotFmt>
      <c:pivotFmt>
        <c:idx val="35"/>
        <c:spPr>
          <a:solidFill>
            <a:schemeClr val="accent2">
              <a:shade val="34000"/>
            </a:schemeClr>
          </a:solidFill>
          <a:ln w="19050">
            <a:solidFill>
              <a:schemeClr val="lt1"/>
            </a:solidFill>
          </a:ln>
          <a:effectLst/>
        </c:spPr>
      </c:pivotFmt>
      <c:pivotFmt>
        <c:idx val="36"/>
        <c:spPr>
          <a:solidFill>
            <a:schemeClr val="accent2">
              <a:shade val="38000"/>
            </a:schemeClr>
          </a:solidFill>
          <a:ln w="19050">
            <a:solidFill>
              <a:schemeClr val="lt1"/>
            </a:solidFill>
          </a:ln>
          <a:effectLst/>
        </c:spPr>
      </c:pivotFmt>
      <c:pivotFmt>
        <c:idx val="37"/>
        <c:spPr>
          <a:solidFill>
            <a:schemeClr val="accent2">
              <a:shade val="42000"/>
            </a:schemeClr>
          </a:solidFill>
          <a:ln w="19050">
            <a:solidFill>
              <a:schemeClr val="lt1"/>
            </a:solidFill>
          </a:ln>
          <a:effectLst/>
        </c:spPr>
      </c:pivotFmt>
      <c:pivotFmt>
        <c:idx val="38"/>
        <c:spPr>
          <a:solidFill>
            <a:schemeClr val="accent2">
              <a:shade val="46000"/>
            </a:schemeClr>
          </a:solidFill>
          <a:ln w="19050">
            <a:solidFill>
              <a:schemeClr val="lt1"/>
            </a:solidFill>
          </a:ln>
          <a:effectLst/>
        </c:spPr>
      </c:pivotFmt>
      <c:pivotFmt>
        <c:idx val="39"/>
        <c:spPr>
          <a:solidFill>
            <a:schemeClr val="accent2">
              <a:shade val="51000"/>
            </a:schemeClr>
          </a:solidFill>
          <a:ln w="19050">
            <a:solidFill>
              <a:schemeClr val="lt1"/>
            </a:solidFill>
          </a:ln>
          <a:effectLst/>
        </c:spPr>
      </c:pivotFmt>
      <c:pivotFmt>
        <c:idx val="40"/>
        <c:spPr>
          <a:solidFill>
            <a:schemeClr val="accent2">
              <a:shade val="55000"/>
            </a:schemeClr>
          </a:solidFill>
          <a:ln w="19050">
            <a:solidFill>
              <a:schemeClr val="lt1"/>
            </a:solidFill>
          </a:ln>
          <a:effectLst/>
        </c:spPr>
      </c:pivotFmt>
      <c:pivotFmt>
        <c:idx val="41"/>
        <c:spPr>
          <a:solidFill>
            <a:schemeClr val="accent2">
              <a:shade val="59000"/>
            </a:schemeClr>
          </a:solidFill>
          <a:ln w="19050">
            <a:solidFill>
              <a:schemeClr val="lt1"/>
            </a:solidFill>
          </a:ln>
          <a:effectLst/>
        </c:spPr>
      </c:pivotFmt>
      <c:pivotFmt>
        <c:idx val="42"/>
        <c:spPr>
          <a:solidFill>
            <a:schemeClr val="accent2">
              <a:shade val="63000"/>
            </a:schemeClr>
          </a:solidFill>
          <a:ln w="19050">
            <a:solidFill>
              <a:schemeClr val="lt1"/>
            </a:solidFill>
          </a:ln>
          <a:effectLst/>
        </c:spPr>
      </c:pivotFmt>
      <c:pivotFmt>
        <c:idx val="43"/>
        <c:spPr>
          <a:solidFill>
            <a:schemeClr val="accent2">
              <a:shade val="68000"/>
            </a:schemeClr>
          </a:solidFill>
          <a:ln w="19050">
            <a:solidFill>
              <a:schemeClr val="lt1"/>
            </a:solidFill>
          </a:ln>
          <a:effectLst/>
        </c:spPr>
      </c:pivotFmt>
      <c:pivotFmt>
        <c:idx val="44"/>
        <c:spPr>
          <a:solidFill>
            <a:schemeClr val="accent2">
              <a:shade val="72000"/>
            </a:schemeClr>
          </a:solidFill>
          <a:ln w="19050">
            <a:solidFill>
              <a:schemeClr val="lt1"/>
            </a:solidFill>
          </a:ln>
          <a:effectLst/>
        </c:spPr>
      </c:pivotFmt>
      <c:pivotFmt>
        <c:idx val="45"/>
        <c:spPr>
          <a:solidFill>
            <a:schemeClr val="accent2">
              <a:shade val="76000"/>
            </a:schemeClr>
          </a:solidFill>
          <a:ln w="19050">
            <a:solidFill>
              <a:schemeClr val="lt1"/>
            </a:solidFill>
          </a:ln>
          <a:effectLst/>
        </c:spPr>
      </c:pivotFmt>
      <c:pivotFmt>
        <c:idx val="46"/>
        <c:spPr>
          <a:solidFill>
            <a:schemeClr val="accent2">
              <a:shade val="80000"/>
            </a:schemeClr>
          </a:solidFill>
          <a:ln w="19050">
            <a:solidFill>
              <a:schemeClr val="lt1"/>
            </a:solidFill>
          </a:ln>
          <a:effectLst/>
        </c:spPr>
      </c:pivotFmt>
      <c:pivotFmt>
        <c:idx val="47"/>
        <c:spPr>
          <a:solidFill>
            <a:schemeClr val="accent2">
              <a:shade val="85000"/>
            </a:schemeClr>
          </a:solidFill>
          <a:ln w="19050">
            <a:solidFill>
              <a:schemeClr val="lt1"/>
            </a:solidFill>
          </a:ln>
          <a:effectLst/>
        </c:spPr>
      </c:pivotFmt>
      <c:pivotFmt>
        <c:idx val="48"/>
        <c:spPr>
          <a:solidFill>
            <a:schemeClr val="accent2">
              <a:shade val="89000"/>
            </a:schemeClr>
          </a:solidFill>
          <a:ln w="19050">
            <a:solidFill>
              <a:schemeClr val="lt1"/>
            </a:solidFill>
          </a:ln>
          <a:effectLst/>
        </c:spPr>
      </c:pivotFmt>
      <c:pivotFmt>
        <c:idx val="49"/>
        <c:spPr>
          <a:solidFill>
            <a:schemeClr val="accent2">
              <a:shade val="93000"/>
            </a:schemeClr>
          </a:solidFill>
          <a:ln w="19050">
            <a:solidFill>
              <a:schemeClr val="lt1"/>
            </a:solidFill>
          </a:ln>
          <a:effectLst/>
        </c:spPr>
      </c:pivotFmt>
      <c:pivotFmt>
        <c:idx val="50"/>
        <c:spPr>
          <a:solidFill>
            <a:schemeClr val="accent2">
              <a:shade val="97000"/>
            </a:schemeClr>
          </a:solidFill>
          <a:ln w="19050">
            <a:solidFill>
              <a:schemeClr val="lt1"/>
            </a:solidFill>
          </a:ln>
          <a:effectLst/>
        </c:spPr>
      </c:pivotFmt>
      <c:pivotFmt>
        <c:idx val="51"/>
        <c:spPr>
          <a:solidFill>
            <a:schemeClr val="accent2">
              <a:tint val="98000"/>
            </a:schemeClr>
          </a:solidFill>
          <a:ln w="19050">
            <a:solidFill>
              <a:schemeClr val="lt1"/>
            </a:solidFill>
          </a:ln>
          <a:effectLst/>
        </c:spPr>
      </c:pivotFmt>
      <c:pivotFmt>
        <c:idx val="52"/>
        <c:spPr>
          <a:solidFill>
            <a:schemeClr val="accent2">
              <a:tint val="94000"/>
            </a:schemeClr>
          </a:solidFill>
          <a:ln w="19050">
            <a:solidFill>
              <a:schemeClr val="lt1"/>
            </a:solidFill>
          </a:ln>
          <a:effectLst/>
        </c:spPr>
      </c:pivotFmt>
      <c:pivotFmt>
        <c:idx val="53"/>
        <c:spPr>
          <a:solidFill>
            <a:schemeClr val="accent2">
              <a:tint val="90000"/>
            </a:schemeClr>
          </a:solidFill>
          <a:ln w="19050">
            <a:solidFill>
              <a:schemeClr val="lt1"/>
            </a:solidFill>
          </a:ln>
          <a:effectLst/>
        </c:spPr>
      </c:pivotFmt>
      <c:pivotFmt>
        <c:idx val="54"/>
        <c:spPr>
          <a:solidFill>
            <a:schemeClr val="accent2">
              <a:tint val="86000"/>
            </a:schemeClr>
          </a:solidFill>
          <a:ln w="19050">
            <a:solidFill>
              <a:schemeClr val="lt1"/>
            </a:solidFill>
          </a:ln>
          <a:effectLst/>
        </c:spPr>
      </c:pivotFmt>
      <c:pivotFmt>
        <c:idx val="55"/>
        <c:spPr>
          <a:solidFill>
            <a:schemeClr val="accent2">
              <a:tint val="81000"/>
            </a:schemeClr>
          </a:solidFill>
          <a:ln w="19050">
            <a:solidFill>
              <a:schemeClr val="lt1"/>
            </a:solidFill>
          </a:ln>
          <a:effectLst/>
        </c:spPr>
      </c:pivotFmt>
      <c:pivotFmt>
        <c:idx val="56"/>
        <c:spPr>
          <a:solidFill>
            <a:schemeClr val="accent2">
              <a:tint val="77000"/>
            </a:schemeClr>
          </a:solidFill>
          <a:ln w="19050">
            <a:solidFill>
              <a:schemeClr val="lt1"/>
            </a:solidFill>
          </a:ln>
          <a:effectLst/>
        </c:spPr>
      </c:pivotFmt>
      <c:pivotFmt>
        <c:idx val="57"/>
        <c:spPr>
          <a:solidFill>
            <a:schemeClr val="accent2">
              <a:tint val="73000"/>
            </a:schemeClr>
          </a:solidFill>
          <a:ln w="19050">
            <a:solidFill>
              <a:schemeClr val="lt1"/>
            </a:solidFill>
          </a:ln>
          <a:effectLst/>
        </c:spPr>
      </c:pivotFmt>
      <c:pivotFmt>
        <c:idx val="58"/>
        <c:spPr>
          <a:solidFill>
            <a:schemeClr val="accent2">
              <a:tint val="69000"/>
            </a:schemeClr>
          </a:solidFill>
          <a:ln w="19050">
            <a:solidFill>
              <a:schemeClr val="lt1"/>
            </a:solidFill>
          </a:ln>
          <a:effectLst/>
        </c:spPr>
      </c:pivotFmt>
      <c:pivotFmt>
        <c:idx val="59"/>
        <c:spPr>
          <a:solidFill>
            <a:schemeClr val="accent2">
              <a:tint val="64000"/>
            </a:schemeClr>
          </a:solidFill>
          <a:ln w="19050">
            <a:solidFill>
              <a:schemeClr val="lt1"/>
            </a:solidFill>
          </a:ln>
          <a:effectLst/>
        </c:spPr>
      </c:pivotFmt>
      <c:pivotFmt>
        <c:idx val="60"/>
        <c:spPr>
          <a:solidFill>
            <a:schemeClr val="accent2">
              <a:tint val="60000"/>
            </a:schemeClr>
          </a:solidFill>
          <a:ln w="19050">
            <a:solidFill>
              <a:schemeClr val="lt1"/>
            </a:solidFill>
          </a:ln>
          <a:effectLst/>
        </c:spPr>
      </c:pivotFmt>
      <c:pivotFmt>
        <c:idx val="61"/>
        <c:spPr>
          <a:solidFill>
            <a:schemeClr val="accent2">
              <a:tint val="56000"/>
            </a:schemeClr>
          </a:solidFill>
          <a:ln w="19050">
            <a:solidFill>
              <a:schemeClr val="lt1"/>
            </a:solidFill>
          </a:ln>
          <a:effectLst/>
        </c:spPr>
      </c:pivotFmt>
      <c:pivotFmt>
        <c:idx val="62"/>
        <c:spPr>
          <a:solidFill>
            <a:schemeClr val="accent2">
              <a:tint val="52000"/>
            </a:schemeClr>
          </a:solidFill>
          <a:ln w="19050">
            <a:solidFill>
              <a:schemeClr val="lt1"/>
            </a:solidFill>
          </a:ln>
          <a:effectLst/>
        </c:spPr>
      </c:pivotFmt>
      <c:pivotFmt>
        <c:idx val="63"/>
        <c:spPr>
          <a:solidFill>
            <a:schemeClr val="accent2">
              <a:tint val="47000"/>
            </a:schemeClr>
          </a:solidFill>
          <a:ln w="19050">
            <a:solidFill>
              <a:schemeClr val="lt1"/>
            </a:solidFill>
          </a:ln>
          <a:effectLst/>
        </c:spPr>
      </c:pivotFmt>
      <c:pivotFmt>
        <c:idx val="64"/>
        <c:spPr>
          <a:solidFill>
            <a:schemeClr val="accent2">
              <a:tint val="43000"/>
            </a:schemeClr>
          </a:solidFill>
          <a:ln w="19050">
            <a:solidFill>
              <a:schemeClr val="lt1"/>
            </a:solidFill>
          </a:ln>
          <a:effectLst/>
        </c:spPr>
      </c:pivotFmt>
      <c:pivotFmt>
        <c:idx val="65"/>
        <c:spPr>
          <a:solidFill>
            <a:schemeClr val="accent2">
              <a:tint val="39000"/>
            </a:schemeClr>
          </a:solidFill>
          <a:ln w="19050">
            <a:solidFill>
              <a:schemeClr val="lt1"/>
            </a:solidFill>
          </a:ln>
          <a:effectLst/>
        </c:spPr>
      </c:pivotFmt>
      <c:pivotFmt>
        <c:idx val="66"/>
        <c:spPr>
          <a:solidFill>
            <a:schemeClr val="accent2">
              <a:tint val="35000"/>
            </a:schemeClr>
          </a:solidFill>
          <a:ln w="19050">
            <a:solidFill>
              <a:schemeClr val="lt1"/>
            </a:solidFill>
          </a:ln>
          <a:effectLst/>
        </c:spPr>
      </c:pivotFmt>
    </c:pivotFmts>
    <c:plotArea>
      <c:layout/>
      <c:pieChart>
        <c:varyColors val="1"/>
        <c:ser>
          <c:idx val="0"/>
          <c:order val="0"/>
          <c:tx>
            <c:strRef>
              <c:f>Sheet1!$B$2</c:f>
              <c:strCache>
                <c:ptCount val="1"/>
                <c:pt idx="0">
                  <c:v>Total</c:v>
                </c:pt>
              </c:strCache>
            </c:strRef>
          </c:tx>
          <c:dPt>
            <c:idx val="0"/>
            <c:bubble3D val="0"/>
            <c:spPr>
              <a:solidFill>
                <a:schemeClr val="accent2">
                  <a:shade val="34000"/>
                </a:schemeClr>
              </a:solidFill>
              <a:ln w="19050">
                <a:solidFill>
                  <a:schemeClr val="lt1"/>
                </a:solidFill>
              </a:ln>
              <a:effectLst/>
            </c:spPr>
            <c:extLst>
              <c:ext xmlns:c16="http://schemas.microsoft.com/office/drawing/2014/chart" uri="{C3380CC4-5D6E-409C-BE32-E72D297353CC}">
                <c16:uniqueId val="{00000001-6D14-46D6-8D62-165501F93051}"/>
              </c:ext>
            </c:extLst>
          </c:dPt>
          <c:dPt>
            <c:idx val="1"/>
            <c:bubble3D val="0"/>
            <c:spPr>
              <a:solidFill>
                <a:schemeClr val="accent2">
                  <a:shade val="38000"/>
                </a:schemeClr>
              </a:solidFill>
              <a:ln w="19050">
                <a:solidFill>
                  <a:schemeClr val="lt1"/>
                </a:solidFill>
              </a:ln>
              <a:effectLst/>
            </c:spPr>
            <c:extLst>
              <c:ext xmlns:c16="http://schemas.microsoft.com/office/drawing/2014/chart" uri="{C3380CC4-5D6E-409C-BE32-E72D297353CC}">
                <c16:uniqueId val="{00000003-6D14-46D6-8D62-165501F93051}"/>
              </c:ext>
            </c:extLst>
          </c:dPt>
          <c:dPt>
            <c:idx val="2"/>
            <c:bubble3D val="0"/>
            <c:spPr>
              <a:solidFill>
                <a:schemeClr val="accent2">
                  <a:shade val="42000"/>
                </a:schemeClr>
              </a:solidFill>
              <a:ln w="19050">
                <a:solidFill>
                  <a:schemeClr val="lt1"/>
                </a:solidFill>
              </a:ln>
              <a:effectLst/>
            </c:spPr>
            <c:extLst>
              <c:ext xmlns:c16="http://schemas.microsoft.com/office/drawing/2014/chart" uri="{C3380CC4-5D6E-409C-BE32-E72D297353CC}">
                <c16:uniqueId val="{00000005-6D14-46D6-8D62-165501F93051}"/>
              </c:ext>
            </c:extLst>
          </c:dPt>
          <c:dPt>
            <c:idx val="3"/>
            <c:bubble3D val="0"/>
            <c:spPr>
              <a:solidFill>
                <a:schemeClr val="accent2">
                  <a:shade val="46000"/>
                </a:schemeClr>
              </a:solidFill>
              <a:ln w="19050">
                <a:solidFill>
                  <a:schemeClr val="lt1"/>
                </a:solidFill>
              </a:ln>
              <a:effectLst/>
            </c:spPr>
            <c:extLst>
              <c:ext xmlns:c16="http://schemas.microsoft.com/office/drawing/2014/chart" uri="{C3380CC4-5D6E-409C-BE32-E72D297353CC}">
                <c16:uniqueId val="{00000007-6D14-46D6-8D62-165501F93051}"/>
              </c:ext>
            </c:extLst>
          </c:dPt>
          <c:dPt>
            <c:idx val="4"/>
            <c:bubble3D val="0"/>
            <c:spPr>
              <a:solidFill>
                <a:schemeClr val="accent2">
                  <a:shade val="51000"/>
                </a:schemeClr>
              </a:solidFill>
              <a:ln w="19050">
                <a:solidFill>
                  <a:schemeClr val="lt1"/>
                </a:solidFill>
              </a:ln>
              <a:effectLst/>
            </c:spPr>
            <c:extLst>
              <c:ext xmlns:c16="http://schemas.microsoft.com/office/drawing/2014/chart" uri="{C3380CC4-5D6E-409C-BE32-E72D297353CC}">
                <c16:uniqueId val="{00000009-6D14-46D6-8D62-165501F93051}"/>
              </c:ext>
            </c:extLst>
          </c:dPt>
          <c:dPt>
            <c:idx val="5"/>
            <c:bubble3D val="0"/>
            <c:spPr>
              <a:solidFill>
                <a:schemeClr val="accent2">
                  <a:shade val="55000"/>
                </a:schemeClr>
              </a:solidFill>
              <a:ln w="19050">
                <a:solidFill>
                  <a:schemeClr val="lt1"/>
                </a:solidFill>
              </a:ln>
              <a:effectLst/>
            </c:spPr>
            <c:extLst>
              <c:ext xmlns:c16="http://schemas.microsoft.com/office/drawing/2014/chart" uri="{C3380CC4-5D6E-409C-BE32-E72D297353CC}">
                <c16:uniqueId val="{0000000B-6D14-46D6-8D62-165501F93051}"/>
              </c:ext>
            </c:extLst>
          </c:dPt>
          <c:dPt>
            <c:idx val="6"/>
            <c:bubble3D val="0"/>
            <c:spPr>
              <a:solidFill>
                <a:schemeClr val="accent2">
                  <a:shade val="59000"/>
                </a:schemeClr>
              </a:solidFill>
              <a:ln w="19050">
                <a:solidFill>
                  <a:schemeClr val="lt1"/>
                </a:solidFill>
              </a:ln>
              <a:effectLst/>
            </c:spPr>
            <c:extLst>
              <c:ext xmlns:c16="http://schemas.microsoft.com/office/drawing/2014/chart" uri="{C3380CC4-5D6E-409C-BE32-E72D297353CC}">
                <c16:uniqueId val="{0000000D-6D14-46D6-8D62-165501F93051}"/>
              </c:ext>
            </c:extLst>
          </c:dPt>
          <c:dPt>
            <c:idx val="7"/>
            <c:bubble3D val="0"/>
            <c:spPr>
              <a:solidFill>
                <a:schemeClr val="accent2">
                  <a:shade val="63000"/>
                </a:schemeClr>
              </a:solidFill>
              <a:ln w="19050">
                <a:solidFill>
                  <a:schemeClr val="lt1"/>
                </a:solidFill>
              </a:ln>
              <a:effectLst/>
            </c:spPr>
            <c:extLst>
              <c:ext xmlns:c16="http://schemas.microsoft.com/office/drawing/2014/chart" uri="{C3380CC4-5D6E-409C-BE32-E72D297353CC}">
                <c16:uniqueId val="{0000000F-6D14-46D6-8D62-165501F93051}"/>
              </c:ext>
            </c:extLst>
          </c:dPt>
          <c:dPt>
            <c:idx val="8"/>
            <c:bubble3D val="0"/>
            <c:spPr>
              <a:solidFill>
                <a:schemeClr val="accent2">
                  <a:shade val="68000"/>
                </a:schemeClr>
              </a:solidFill>
              <a:ln w="19050">
                <a:solidFill>
                  <a:schemeClr val="lt1"/>
                </a:solidFill>
              </a:ln>
              <a:effectLst/>
            </c:spPr>
            <c:extLst>
              <c:ext xmlns:c16="http://schemas.microsoft.com/office/drawing/2014/chart" uri="{C3380CC4-5D6E-409C-BE32-E72D297353CC}">
                <c16:uniqueId val="{00000011-6D14-46D6-8D62-165501F93051}"/>
              </c:ext>
            </c:extLst>
          </c:dPt>
          <c:dPt>
            <c:idx val="9"/>
            <c:bubble3D val="0"/>
            <c:spPr>
              <a:solidFill>
                <a:schemeClr val="accent2">
                  <a:shade val="72000"/>
                </a:schemeClr>
              </a:solidFill>
              <a:ln w="19050">
                <a:solidFill>
                  <a:schemeClr val="lt1"/>
                </a:solidFill>
              </a:ln>
              <a:effectLst/>
            </c:spPr>
            <c:extLst>
              <c:ext xmlns:c16="http://schemas.microsoft.com/office/drawing/2014/chart" uri="{C3380CC4-5D6E-409C-BE32-E72D297353CC}">
                <c16:uniqueId val="{00000013-6D14-46D6-8D62-165501F93051}"/>
              </c:ext>
            </c:extLst>
          </c:dPt>
          <c:dPt>
            <c:idx val="10"/>
            <c:bubble3D val="0"/>
            <c:spPr>
              <a:solidFill>
                <a:schemeClr val="accent2">
                  <a:shade val="76000"/>
                </a:schemeClr>
              </a:solidFill>
              <a:ln w="19050">
                <a:solidFill>
                  <a:schemeClr val="lt1"/>
                </a:solidFill>
              </a:ln>
              <a:effectLst/>
            </c:spPr>
            <c:extLst>
              <c:ext xmlns:c16="http://schemas.microsoft.com/office/drawing/2014/chart" uri="{C3380CC4-5D6E-409C-BE32-E72D297353CC}">
                <c16:uniqueId val="{00000015-6D14-46D6-8D62-165501F93051}"/>
              </c:ext>
            </c:extLst>
          </c:dPt>
          <c:dPt>
            <c:idx val="11"/>
            <c:bubble3D val="0"/>
            <c:spPr>
              <a:solidFill>
                <a:schemeClr val="accent2">
                  <a:shade val="80000"/>
                </a:schemeClr>
              </a:solidFill>
              <a:ln w="19050">
                <a:solidFill>
                  <a:schemeClr val="lt1"/>
                </a:solidFill>
              </a:ln>
              <a:effectLst/>
            </c:spPr>
            <c:extLst>
              <c:ext xmlns:c16="http://schemas.microsoft.com/office/drawing/2014/chart" uri="{C3380CC4-5D6E-409C-BE32-E72D297353CC}">
                <c16:uniqueId val="{00000017-6D14-46D6-8D62-165501F93051}"/>
              </c:ext>
            </c:extLst>
          </c:dPt>
          <c:dPt>
            <c:idx val="12"/>
            <c:bubble3D val="0"/>
            <c:spPr>
              <a:solidFill>
                <a:schemeClr val="accent2">
                  <a:shade val="85000"/>
                </a:schemeClr>
              </a:solidFill>
              <a:ln w="19050">
                <a:solidFill>
                  <a:schemeClr val="lt1"/>
                </a:solidFill>
              </a:ln>
              <a:effectLst/>
            </c:spPr>
            <c:extLst>
              <c:ext xmlns:c16="http://schemas.microsoft.com/office/drawing/2014/chart" uri="{C3380CC4-5D6E-409C-BE32-E72D297353CC}">
                <c16:uniqueId val="{00000019-6D14-46D6-8D62-165501F93051}"/>
              </c:ext>
            </c:extLst>
          </c:dPt>
          <c:dPt>
            <c:idx val="13"/>
            <c:bubble3D val="0"/>
            <c:spPr>
              <a:solidFill>
                <a:schemeClr val="accent2">
                  <a:shade val="89000"/>
                </a:schemeClr>
              </a:solidFill>
              <a:ln w="19050">
                <a:solidFill>
                  <a:schemeClr val="lt1"/>
                </a:solidFill>
              </a:ln>
              <a:effectLst/>
            </c:spPr>
            <c:extLst>
              <c:ext xmlns:c16="http://schemas.microsoft.com/office/drawing/2014/chart" uri="{C3380CC4-5D6E-409C-BE32-E72D297353CC}">
                <c16:uniqueId val="{0000001B-6D14-46D6-8D62-165501F93051}"/>
              </c:ext>
            </c:extLst>
          </c:dPt>
          <c:dPt>
            <c:idx val="14"/>
            <c:bubble3D val="0"/>
            <c:spPr>
              <a:solidFill>
                <a:schemeClr val="accent2">
                  <a:shade val="93000"/>
                </a:schemeClr>
              </a:solidFill>
              <a:ln w="19050">
                <a:solidFill>
                  <a:schemeClr val="lt1"/>
                </a:solidFill>
              </a:ln>
              <a:effectLst/>
            </c:spPr>
            <c:extLst>
              <c:ext xmlns:c16="http://schemas.microsoft.com/office/drawing/2014/chart" uri="{C3380CC4-5D6E-409C-BE32-E72D297353CC}">
                <c16:uniqueId val="{0000001D-6D14-46D6-8D62-165501F93051}"/>
              </c:ext>
            </c:extLst>
          </c:dPt>
          <c:dPt>
            <c:idx val="15"/>
            <c:bubble3D val="0"/>
            <c:spPr>
              <a:solidFill>
                <a:schemeClr val="accent2">
                  <a:shade val="97000"/>
                </a:schemeClr>
              </a:solidFill>
              <a:ln w="19050">
                <a:solidFill>
                  <a:schemeClr val="lt1"/>
                </a:solidFill>
              </a:ln>
              <a:effectLst/>
            </c:spPr>
            <c:extLst>
              <c:ext xmlns:c16="http://schemas.microsoft.com/office/drawing/2014/chart" uri="{C3380CC4-5D6E-409C-BE32-E72D297353CC}">
                <c16:uniqueId val="{0000001F-6D14-46D6-8D62-165501F93051}"/>
              </c:ext>
            </c:extLst>
          </c:dPt>
          <c:dPt>
            <c:idx val="16"/>
            <c:bubble3D val="0"/>
            <c:spPr>
              <a:solidFill>
                <a:schemeClr val="accent2">
                  <a:tint val="98000"/>
                </a:schemeClr>
              </a:solidFill>
              <a:ln w="19050">
                <a:solidFill>
                  <a:schemeClr val="lt1"/>
                </a:solidFill>
              </a:ln>
              <a:effectLst/>
            </c:spPr>
            <c:extLst>
              <c:ext xmlns:c16="http://schemas.microsoft.com/office/drawing/2014/chart" uri="{C3380CC4-5D6E-409C-BE32-E72D297353CC}">
                <c16:uniqueId val="{00000021-6D14-46D6-8D62-165501F93051}"/>
              </c:ext>
            </c:extLst>
          </c:dPt>
          <c:dPt>
            <c:idx val="17"/>
            <c:bubble3D val="0"/>
            <c:spPr>
              <a:solidFill>
                <a:schemeClr val="accent2">
                  <a:tint val="94000"/>
                </a:schemeClr>
              </a:solidFill>
              <a:ln w="19050">
                <a:solidFill>
                  <a:schemeClr val="lt1"/>
                </a:solidFill>
              </a:ln>
              <a:effectLst/>
            </c:spPr>
            <c:extLst>
              <c:ext xmlns:c16="http://schemas.microsoft.com/office/drawing/2014/chart" uri="{C3380CC4-5D6E-409C-BE32-E72D297353CC}">
                <c16:uniqueId val="{00000023-6D14-46D6-8D62-165501F93051}"/>
              </c:ext>
            </c:extLst>
          </c:dPt>
          <c:dPt>
            <c:idx val="18"/>
            <c:bubble3D val="0"/>
            <c:spPr>
              <a:solidFill>
                <a:schemeClr val="accent2">
                  <a:tint val="90000"/>
                </a:schemeClr>
              </a:solidFill>
              <a:ln w="19050">
                <a:solidFill>
                  <a:schemeClr val="lt1"/>
                </a:solidFill>
              </a:ln>
              <a:effectLst/>
            </c:spPr>
            <c:extLst>
              <c:ext xmlns:c16="http://schemas.microsoft.com/office/drawing/2014/chart" uri="{C3380CC4-5D6E-409C-BE32-E72D297353CC}">
                <c16:uniqueId val="{00000025-6D14-46D6-8D62-165501F93051}"/>
              </c:ext>
            </c:extLst>
          </c:dPt>
          <c:dPt>
            <c:idx val="19"/>
            <c:bubble3D val="0"/>
            <c:spPr>
              <a:solidFill>
                <a:schemeClr val="accent2">
                  <a:tint val="86000"/>
                </a:schemeClr>
              </a:solidFill>
              <a:ln w="19050">
                <a:solidFill>
                  <a:schemeClr val="lt1"/>
                </a:solidFill>
              </a:ln>
              <a:effectLst/>
            </c:spPr>
            <c:extLst>
              <c:ext xmlns:c16="http://schemas.microsoft.com/office/drawing/2014/chart" uri="{C3380CC4-5D6E-409C-BE32-E72D297353CC}">
                <c16:uniqueId val="{00000027-6D14-46D6-8D62-165501F93051}"/>
              </c:ext>
            </c:extLst>
          </c:dPt>
          <c:dPt>
            <c:idx val="20"/>
            <c:bubble3D val="0"/>
            <c:spPr>
              <a:solidFill>
                <a:schemeClr val="accent2">
                  <a:tint val="81000"/>
                </a:schemeClr>
              </a:solidFill>
              <a:ln w="19050">
                <a:solidFill>
                  <a:schemeClr val="lt1"/>
                </a:solidFill>
              </a:ln>
              <a:effectLst/>
            </c:spPr>
            <c:extLst>
              <c:ext xmlns:c16="http://schemas.microsoft.com/office/drawing/2014/chart" uri="{C3380CC4-5D6E-409C-BE32-E72D297353CC}">
                <c16:uniqueId val="{00000029-6D14-46D6-8D62-165501F93051}"/>
              </c:ext>
            </c:extLst>
          </c:dPt>
          <c:dPt>
            <c:idx val="21"/>
            <c:bubble3D val="0"/>
            <c:spPr>
              <a:solidFill>
                <a:schemeClr val="accent2">
                  <a:tint val="77000"/>
                </a:schemeClr>
              </a:solidFill>
              <a:ln w="19050">
                <a:solidFill>
                  <a:schemeClr val="lt1"/>
                </a:solidFill>
              </a:ln>
              <a:effectLst/>
            </c:spPr>
            <c:extLst>
              <c:ext xmlns:c16="http://schemas.microsoft.com/office/drawing/2014/chart" uri="{C3380CC4-5D6E-409C-BE32-E72D297353CC}">
                <c16:uniqueId val="{0000002B-6D14-46D6-8D62-165501F93051}"/>
              </c:ext>
            </c:extLst>
          </c:dPt>
          <c:dPt>
            <c:idx val="22"/>
            <c:bubble3D val="0"/>
            <c:spPr>
              <a:solidFill>
                <a:schemeClr val="accent2">
                  <a:tint val="73000"/>
                </a:schemeClr>
              </a:solidFill>
              <a:ln w="19050">
                <a:solidFill>
                  <a:schemeClr val="lt1"/>
                </a:solidFill>
              </a:ln>
              <a:effectLst/>
            </c:spPr>
            <c:extLst>
              <c:ext xmlns:c16="http://schemas.microsoft.com/office/drawing/2014/chart" uri="{C3380CC4-5D6E-409C-BE32-E72D297353CC}">
                <c16:uniqueId val="{0000002D-6D14-46D6-8D62-165501F93051}"/>
              </c:ext>
            </c:extLst>
          </c:dPt>
          <c:dPt>
            <c:idx val="23"/>
            <c:bubble3D val="0"/>
            <c:spPr>
              <a:solidFill>
                <a:schemeClr val="accent2">
                  <a:tint val="69000"/>
                </a:schemeClr>
              </a:solidFill>
              <a:ln w="19050">
                <a:solidFill>
                  <a:schemeClr val="lt1"/>
                </a:solidFill>
              </a:ln>
              <a:effectLst/>
            </c:spPr>
            <c:extLst>
              <c:ext xmlns:c16="http://schemas.microsoft.com/office/drawing/2014/chart" uri="{C3380CC4-5D6E-409C-BE32-E72D297353CC}">
                <c16:uniqueId val="{0000002F-6D14-46D6-8D62-165501F93051}"/>
              </c:ext>
            </c:extLst>
          </c:dPt>
          <c:dPt>
            <c:idx val="24"/>
            <c:bubble3D val="0"/>
            <c:spPr>
              <a:solidFill>
                <a:schemeClr val="accent2">
                  <a:tint val="64000"/>
                </a:schemeClr>
              </a:solidFill>
              <a:ln w="19050">
                <a:solidFill>
                  <a:schemeClr val="lt1"/>
                </a:solidFill>
              </a:ln>
              <a:effectLst/>
            </c:spPr>
            <c:extLst>
              <c:ext xmlns:c16="http://schemas.microsoft.com/office/drawing/2014/chart" uri="{C3380CC4-5D6E-409C-BE32-E72D297353CC}">
                <c16:uniqueId val="{00000031-6D14-46D6-8D62-165501F93051}"/>
              </c:ext>
            </c:extLst>
          </c:dPt>
          <c:dPt>
            <c:idx val="25"/>
            <c:bubble3D val="0"/>
            <c:spPr>
              <a:solidFill>
                <a:schemeClr val="accent2">
                  <a:tint val="60000"/>
                </a:schemeClr>
              </a:solidFill>
              <a:ln w="19050">
                <a:solidFill>
                  <a:schemeClr val="lt1"/>
                </a:solidFill>
              </a:ln>
              <a:effectLst/>
            </c:spPr>
            <c:extLst>
              <c:ext xmlns:c16="http://schemas.microsoft.com/office/drawing/2014/chart" uri="{C3380CC4-5D6E-409C-BE32-E72D297353CC}">
                <c16:uniqueId val="{00000033-6D14-46D6-8D62-165501F93051}"/>
              </c:ext>
            </c:extLst>
          </c:dPt>
          <c:dPt>
            <c:idx val="26"/>
            <c:bubble3D val="0"/>
            <c:spPr>
              <a:solidFill>
                <a:schemeClr val="accent2">
                  <a:tint val="56000"/>
                </a:schemeClr>
              </a:solidFill>
              <a:ln w="19050">
                <a:solidFill>
                  <a:schemeClr val="lt1"/>
                </a:solidFill>
              </a:ln>
              <a:effectLst/>
            </c:spPr>
            <c:extLst>
              <c:ext xmlns:c16="http://schemas.microsoft.com/office/drawing/2014/chart" uri="{C3380CC4-5D6E-409C-BE32-E72D297353CC}">
                <c16:uniqueId val="{00000035-6D14-46D6-8D62-165501F93051}"/>
              </c:ext>
            </c:extLst>
          </c:dPt>
          <c:dPt>
            <c:idx val="27"/>
            <c:bubble3D val="0"/>
            <c:spPr>
              <a:solidFill>
                <a:schemeClr val="accent2">
                  <a:tint val="52000"/>
                </a:schemeClr>
              </a:solidFill>
              <a:ln w="19050">
                <a:solidFill>
                  <a:schemeClr val="lt1"/>
                </a:solidFill>
              </a:ln>
              <a:effectLst/>
            </c:spPr>
            <c:extLst>
              <c:ext xmlns:c16="http://schemas.microsoft.com/office/drawing/2014/chart" uri="{C3380CC4-5D6E-409C-BE32-E72D297353CC}">
                <c16:uniqueId val="{00000037-6D14-46D6-8D62-165501F93051}"/>
              </c:ext>
            </c:extLst>
          </c:dPt>
          <c:dPt>
            <c:idx val="28"/>
            <c:bubble3D val="0"/>
            <c:spPr>
              <a:solidFill>
                <a:schemeClr val="accent2">
                  <a:tint val="47000"/>
                </a:schemeClr>
              </a:solidFill>
              <a:ln w="19050">
                <a:solidFill>
                  <a:schemeClr val="lt1"/>
                </a:solidFill>
              </a:ln>
              <a:effectLst/>
            </c:spPr>
            <c:extLst>
              <c:ext xmlns:c16="http://schemas.microsoft.com/office/drawing/2014/chart" uri="{C3380CC4-5D6E-409C-BE32-E72D297353CC}">
                <c16:uniqueId val="{00000039-6D14-46D6-8D62-165501F93051}"/>
              </c:ext>
            </c:extLst>
          </c:dPt>
          <c:dPt>
            <c:idx val="29"/>
            <c:bubble3D val="0"/>
            <c:spPr>
              <a:solidFill>
                <a:schemeClr val="accent2">
                  <a:tint val="43000"/>
                </a:schemeClr>
              </a:solidFill>
              <a:ln w="19050">
                <a:solidFill>
                  <a:schemeClr val="lt1"/>
                </a:solidFill>
              </a:ln>
              <a:effectLst/>
            </c:spPr>
            <c:extLst>
              <c:ext xmlns:c16="http://schemas.microsoft.com/office/drawing/2014/chart" uri="{C3380CC4-5D6E-409C-BE32-E72D297353CC}">
                <c16:uniqueId val="{0000003B-6D14-46D6-8D62-165501F93051}"/>
              </c:ext>
            </c:extLst>
          </c:dPt>
          <c:dPt>
            <c:idx val="30"/>
            <c:bubble3D val="0"/>
            <c:spPr>
              <a:solidFill>
                <a:schemeClr val="accent2">
                  <a:tint val="39000"/>
                </a:schemeClr>
              </a:solidFill>
              <a:ln w="19050">
                <a:solidFill>
                  <a:schemeClr val="lt1"/>
                </a:solidFill>
              </a:ln>
              <a:effectLst/>
            </c:spPr>
            <c:extLst>
              <c:ext xmlns:c16="http://schemas.microsoft.com/office/drawing/2014/chart" uri="{C3380CC4-5D6E-409C-BE32-E72D297353CC}">
                <c16:uniqueId val="{0000003D-6D14-46D6-8D62-165501F93051}"/>
              </c:ext>
            </c:extLst>
          </c:dPt>
          <c:dPt>
            <c:idx val="31"/>
            <c:bubble3D val="0"/>
            <c:spPr>
              <a:solidFill>
                <a:schemeClr val="accent2">
                  <a:tint val="35000"/>
                </a:schemeClr>
              </a:solidFill>
              <a:ln w="19050">
                <a:solidFill>
                  <a:schemeClr val="lt1"/>
                </a:solidFill>
              </a:ln>
              <a:effectLst/>
            </c:spPr>
            <c:extLst>
              <c:ext xmlns:c16="http://schemas.microsoft.com/office/drawing/2014/chart" uri="{C3380CC4-5D6E-409C-BE32-E72D297353CC}">
                <c16:uniqueId val="{0000003F-6D14-46D6-8D62-165501F93051}"/>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Sheet1!$A$3:$A$35</c:f>
              <c:strCache>
                <c:ptCount val="32"/>
                <c:pt idx="0">
                  <c:v>School</c:v>
                </c:pt>
                <c:pt idx="1">
                  <c:v>Public Works</c:v>
                </c:pt>
                <c:pt idx="2">
                  <c:v>Police</c:v>
                </c:pt>
                <c:pt idx="3">
                  <c:v>Fire</c:v>
                </c:pt>
                <c:pt idx="4">
                  <c:v>County</c:v>
                </c:pt>
                <c:pt idx="5">
                  <c:v>Debt</c:v>
                </c:pt>
                <c:pt idx="6">
                  <c:v>Parks and Rec</c:v>
                </c:pt>
                <c:pt idx="7">
                  <c:v>Finance</c:v>
                </c:pt>
                <c:pt idx="8">
                  <c:v>Hydrants</c:v>
                </c:pt>
                <c:pt idx="9">
                  <c:v>Solid Waste</c:v>
                </c:pt>
                <c:pt idx="10">
                  <c:v>Library</c:v>
                </c:pt>
                <c:pt idx="11">
                  <c:v>Town Manager</c:v>
                </c:pt>
                <c:pt idx="12">
                  <c:v>Emergency Medical Services</c:v>
                </c:pt>
                <c:pt idx="13">
                  <c:v>TIF</c:v>
                </c:pt>
                <c:pt idx="14">
                  <c:v>Winter</c:v>
                </c:pt>
                <c:pt idx="15">
                  <c:v>Lisbon Communications Center</c:v>
                </c:pt>
                <c:pt idx="16">
                  <c:v>Technology</c:v>
                </c:pt>
                <c:pt idx="17">
                  <c:v>Buildings</c:v>
                </c:pt>
                <c:pt idx="18">
                  <c:v>Code Enforcement</c:v>
                </c:pt>
                <c:pt idx="19">
                  <c:v>Clerk</c:v>
                </c:pt>
                <c:pt idx="20">
                  <c:v>Econ Dev</c:v>
                </c:pt>
                <c:pt idx="21">
                  <c:v>Insurance</c:v>
                </c:pt>
                <c:pt idx="22">
                  <c:v>Assessor</c:v>
                </c:pt>
                <c:pt idx="23">
                  <c:v>Animal Control</c:v>
                </c:pt>
                <c:pt idx="24">
                  <c:v>Streetlights</c:v>
                </c:pt>
                <c:pt idx="25">
                  <c:v>GA</c:v>
                </c:pt>
                <c:pt idx="26">
                  <c:v>Legal</c:v>
                </c:pt>
                <c:pt idx="27">
                  <c:v>Community Services</c:v>
                </c:pt>
                <c:pt idx="28">
                  <c:v>Elected Officials</c:v>
                </c:pt>
                <c:pt idx="29">
                  <c:v>EMA</c:v>
                </c:pt>
                <c:pt idx="30">
                  <c:v>Planning Board</c:v>
                </c:pt>
                <c:pt idx="31">
                  <c:v>Appeals Board</c:v>
                </c:pt>
              </c:strCache>
            </c:strRef>
          </c:cat>
          <c:val>
            <c:numRef>
              <c:f>Sheet1!$B$3:$B$35</c:f>
              <c:numCache>
                <c:formatCode>"$"#,##0.00_);\("$"#,##0.00\)</c:formatCode>
                <c:ptCount val="32"/>
                <c:pt idx="0">
                  <c:v>8948132</c:v>
                </c:pt>
                <c:pt idx="1">
                  <c:v>2927986.1500000004</c:v>
                </c:pt>
                <c:pt idx="2">
                  <c:v>2748218.84</c:v>
                </c:pt>
                <c:pt idx="3">
                  <c:v>1702512.25</c:v>
                </c:pt>
                <c:pt idx="4">
                  <c:v>1217024.8999999999</c:v>
                </c:pt>
                <c:pt idx="5">
                  <c:v>939968.96000000008</c:v>
                </c:pt>
                <c:pt idx="6">
                  <c:v>696215.97</c:v>
                </c:pt>
                <c:pt idx="7">
                  <c:v>647066.5</c:v>
                </c:pt>
                <c:pt idx="8">
                  <c:v>640000</c:v>
                </c:pt>
                <c:pt idx="9">
                  <c:v>597366</c:v>
                </c:pt>
                <c:pt idx="10">
                  <c:v>583150.05000000005</c:v>
                </c:pt>
                <c:pt idx="11">
                  <c:v>573486.17999999993</c:v>
                </c:pt>
                <c:pt idx="12">
                  <c:v>567373.05000000005</c:v>
                </c:pt>
                <c:pt idx="13">
                  <c:v>500000</c:v>
                </c:pt>
                <c:pt idx="14">
                  <c:v>456677.5</c:v>
                </c:pt>
                <c:pt idx="15">
                  <c:v>444166.77999999997</c:v>
                </c:pt>
                <c:pt idx="16">
                  <c:v>358237</c:v>
                </c:pt>
                <c:pt idx="17">
                  <c:v>346234.35</c:v>
                </c:pt>
                <c:pt idx="18">
                  <c:v>340098.19</c:v>
                </c:pt>
                <c:pt idx="19">
                  <c:v>217868.87</c:v>
                </c:pt>
                <c:pt idx="20">
                  <c:v>145216</c:v>
                </c:pt>
                <c:pt idx="21">
                  <c:v>117831.3</c:v>
                </c:pt>
                <c:pt idx="22">
                  <c:v>106072.37</c:v>
                </c:pt>
                <c:pt idx="23">
                  <c:v>95082.57</c:v>
                </c:pt>
                <c:pt idx="24">
                  <c:v>80000</c:v>
                </c:pt>
                <c:pt idx="25">
                  <c:v>71051.25</c:v>
                </c:pt>
                <c:pt idx="26">
                  <c:v>70000</c:v>
                </c:pt>
                <c:pt idx="27">
                  <c:v>54800</c:v>
                </c:pt>
                <c:pt idx="28">
                  <c:v>33623.599999999999</c:v>
                </c:pt>
                <c:pt idx="29">
                  <c:v>6032</c:v>
                </c:pt>
                <c:pt idx="30">
                  <c:v>3403.3</c:v>
                </c:pt>
                <c:pt idx="31">
                  <c:v>89</c:v>
                </c:pt>
              </c:numCache>
            </c:numRef>
          </c:val>
          <c:extLst>
            <c:ext xmlns:c16="http://schemas.microsoft.com/office/drawing/2014/chart" uri="{C3380CC4-5D6E-409C-BE32-E72D297353CC}">
              <c16:uniqueId val="{00000040-6D14-46D6-8D62-165501F93051}"/>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 id="15">
  <a:schemeClr val="accent2"/>
</cs:colorStyle>
</file>

<file path=ppt/charts/style1.xml><?xml version="1.0" encoding="utf-8"?>
<cs:chartStyle xmlns:cs="http://schemas.microsoft.com/office/drawing/2012/chartStyle" xmlns:a="http://schemas.openxmlformats.org/drawingml/2006/main" id="257">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svg"/><Relationship Id="rId1" Type="http://schemas.openxmlformats.org/officeDocument/2006/relationships/image" Target="../media/image33.png"/><Relationship Id="rId4" Type="http://schemas.openxmlformats.org/officeDocument/2006/relationships/image" Target="../media/image36.svg"/></Relationships>
</file>

<file path=ppt/diagrams/_rels/drawing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svg"/><Relationship Id="rId1" Type="http://schemas.openxmlformats.org/officeDocument/2006/relationships/image" Target="../media/image33.png"/><Relationship Id="rId4" Type="http://schemas.openxmlformats.org/officeDocument/2006/relationships/image" Target="../media/image36.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DF93910-EE9D-4F5C-B0DC-29F1A54DF0BE}" type="doc">
      <dgm:prSet loTypeId="urn:microsoft.com/office/officeart/2016/7/layout/BasicLinearProcessNumbered" loCatId="process" qsTypeId="urn:microsoft.com/office/officeart/2005/8/quickstyle/simple1" qsCatId="simple" csTypeId="urn:microsoft.com/office/officeart/2005/8/colors/colorful2" csCatId="colorful" phldr="1"/>
      <dgm:spPr/>
      <dgm:t>
        <a:bodyPr/>
        <a:lstStyle/>
        <a:p>
          <a:endParaRPr lang="en-US"/>
        </a:p>
      </dgm:t>
    </dgm:pt>
    <dgm:pt modelId="{7281E8DC-EF48-4849-AA71-FCE2F0C01BA7}">
      <dgm:prSet/>
      <dgm:spPr/>
      <dgm:t>
        <a:bodyPr/>
        <a:lstStyle/>
        <a:p>
          <a:r>
            <a:rPr lang="en-US"/>
            <a:t>Collaborate with other stakeholders to consolidate services and improve efficiency.</a:t>
          </a:r>
        </a:p>
      </dgm:t>
    </dgm:pt>
    <dgm:pt modelId="{F4197CFE-4548-4F92-B17B-BCB1B0EC8CB9}" type="parTrans" cxnId="{8FE5287F-2314-4E66-95DA-B33FD5A78998}">
      <dgm:prSet/>
      <dgm:spPr/>
      <dgm:t>
        <a:bodyPr/>
        <a:lstStyle/>
        <a:p>
          <a:endParaRPr lang="en-US"/>
        </a:p>
      </dgm:t>
    </dgm:pt>
    <dgm:pt modelId="{E4D2F55F-2E8A-4457-875E-6DCB5DFA67EB}" type="sibTrans" cxnId="{8FE5287F-2314-4E66-95DA-B33FD5A78998}">
      <dgm:prSet phldrT="1" phldr="0"/>
      <dgm:spPr/>
      <dgm:t>
        <a:bodyPr/>
        <a:lstStyle/>
        <a:p>
          <a:r>
            <a:rPr lang="en-US"/>
            <a:t>1</a:t>
          </a:r>
        </a:p>
      </dgm:t>
    </dgm:pt>
    <dgm:pt modelId="{4808B51B-F9D4-4510-B2EE-D3A5CC7F8DBA}">
      <dgm:prSet/>
      <dgm:spPr/>
      <dgm:t>
        <a:bodyPr/>
        <a:lstStyle/>
        <a:p>
          <a:r>
            <a:rPr lang="en-US" dirty="0"/>
            <a:t>Reduction in HR expenses</a:t>
          </a:r>
        </a:p>
      </dgm:t>
    </dgm:pt>
    <dgm:pt modelId="{986269BB-80C9-4472-8D1D-79E6B13BAB05}" type="parTrans" cxnId="{6F478036-ECB1-4A58-B35B-F66E47092C00}">
      <dgm:prSet/>
      <dgm:spPr/>
      <dgm:t>
        <a:bodyPr/>
        <a:lstStyle/>
        <a:p>
          <a:endParaRPr lang="en-US"/>
        </a:p>
      </dgm:t>
    </dgm:pt>
    <dgm:pt modelId="{21EB311A-3982-4421-8E08-123ABE058F6B}" type="sibTrans" cxnId="{6F478036-ECB1-4A58-B35B-F66E47092C00}">
      <dgm:prSet/>
      <dgm:spPr/>
      <dgm:t>
        <a:bodyPr/>
        <a:lstStyle/>
        <a:p>
          <a:endParaRPr lang="en-US"/>
        </a:p>
      </dgm:t>
    </dgm:pt>
    <dgm:pt modelId="{6E6D9D32-E46F-4B58-B556-75196D8E902B}">
      <dgm:prSet/>
      <dgm:spPr/>
      <dgm:t>
        <a:bodyPr/>
        <a:lstStyle/>
        <a:p>
          <a:r>
            <a:rPr lang="en-US"/>
            <a:t>Take significant steps towards a new public safety building and emergency service improvements.</a:t>
          </a:r>
        </a:p>
      </dgm:t>
    </dgm:pt>
    <dgm:pt modelId="{4C624E60-626F-4D2A-8B67-695A6D0D077C}" type="parTrans" cxnId="{2B338A6C-CB95-445C-8495-43050F51DB3A}">
      <dgm:prSet/>
      <dgm:spPr/>
      <dgm:t>
        <a:bodyPr/>
        <a:lstStyle/>
        <a:p>
          <a:endParaRPr lang="en-US"/>
        </a:p>
      </dgm:t>
    </dgm:pt>
    <dgm:pt modelId="{E21A9F72-3836-4048-BD1D-0D8ECE1730E2}" type="sibTrans" cxnId="{2B338A6C-CB95-445C-8495-43050F51DB3A}">
      <dgm:prSet phldrT="2" phldr="0"/>
      <dgm:spPr/>
      <dgm:t>
        <a:bodyPr/>
        <a:lstStyle/>
        <a:p>
          <a:r>
            <a:rPr lang="en-US"/>
            <a:t>2</a:t>
          </a:r>
        </a:p>
      </dgm:t>
    </dgm:pt>
    <dgm:pt modelId="{6CDE23DB-3B04-435E-973C-14F626633C6C}">
      <dgm:prSet/>
      <dgm:spPr/>
      <dgm:t>
        <a:bodyPr/>
        <a:lstStyle/>
        <a:p>
          <a:r>
            <a:rPr lang="en-US"/>
            <a:t>PS Building engineering/design</a:t>
          </a:r>
        </a:p>
      </dgm:t>
    </dgm:pt>
    <dgm:pt modelId="{96E37400-2AB0-458D-9F05-F88D8A23801B}" type="parTrans" cxnId="{5C717355-8E21-4D63-9621-A72B82D84E4A}">
      <dgm:prSet/>
      <dgm:spPr/>
      <dgm:t>
        <a:bodyPr/>
        <a:lstStyle/>
        <a:p>
          <a:endParaRPr lang="en-US"/>
        </a:p>
      </dgm:t>
    </dgm:pt>
    <dgm:pt modelId="{C6464800-B3EA-4169-BA43-3B2CAC6035A1}" type="sibTrans" cxnId="{5C717355-8E21-4D63-9621-A72B82D84E4A}">
      <dgm:prSet/>
      <dgm:spPr/>
      <dgm:t>
        <a:bodyPr/>
        <a:lstStyle/>
        <a:p>
          <a:endParaRPr lang="en-US"/>
        </a:p>
      </dgm:t>
    </dgm:pt>
    <dgm:pt modelId="{5C9AB291-BB76-43AA-A278-57A247B65967}">
      <dgm:prSet/>
      <dgm:spPr/>
      <dgm:t>
        <a:bodyPr/>
        <a:lstStyle/>
        <a:p>
          <a:r>
            <a:rPr lang="en-US"/>
            <a:t>24/7 Fire Department</a:t>
          </a:r>
        </a:p>
      </dgm:t>
    </dgm:pt>
    <dgm:pt modelId="{DEDFD63E-7832-4158-BDF1-68520D96F955}" type="parTrans" cxnId="{808E7165-9FAF-49ED-8B39-FF5004010CB6}">
      <dgm:prSet/>
      <dgm:spPr/>
      <dgm:t>
        <a:bodyPr/>
        <a:lstStyle/>
        <a:p>
          <a:endParaRPr lang="en-US"/>
        </a:p>
      </dgm:t>
    </dgm:pt>
    <dgm:pt modelId="{34E140C9-BD59-42D4-8C0C-5453EADB26AC}" type="sibTrans" cxnId="{808E7165-9FAF-49ED-8B39-FF5004010CB6}">
      <dgm:prSet/>
      <dgm:spPr/>
      <dgm:t>
        <a:bodyPr/>
        <a:lstStyle/>
        <a:p>
          <a:endParaRPr lang="en-US"/>
        </a:p>
      </dgm:t>
    </dgm:pt>
    <dgm:pt modelId="{2828718F-BA77-4963-A483-9192289FCC6C}">
      <dgm:prSet/>
      <dgm:spPr/>
      <dgm:t>
        <a:bodyPr/>
        <a:lstStyle/>
        <a:p>
          <a:r>
            <a:rPr lang="en-US"/>
            <a:t>Enhance staff leadership development</a:t>
          </a:r>
        </a:p>
      </dgm:t>
    </dgm:pt>
    <dgm:pt modelId="{67938EB1-7C85-4FF3-B780-5F43AF2304BD}" type="parTrans" cxnId="{90EE51D5-7820-41FB-8220-8D27F6FCD4AD}">
      <dgm:prSet/>
      <dgm:spPr/>
      <dgm:t>
        <a:bodyPr/>
        <a:lstStyle/>
        <a:p>
          <a:endParaRPr lang="en-US"/>
        </a:p>
      </dgm:t>
    </dgm:pt>
    <dgm:pt modelId="{EA158B4F-A80E-4C00-B0BC-C41E4B0C789D}" type="sibTrans" cxnId="{90EE51D5-7820-41FB-8220-8D27F6FCD4AD}">
      <dgm:prSet phldrT="3" phldr="0"/>
      <dgm:spPr/>
      <dgm:t>
        <a:bodyPr/>
        <a:lstStyle/>
        <a:p>
          <a:r>
            <a:rPr lang="en-US"/>
            <a:t>3</a:t>
          </a:r>
        </a:p>
      </dgm:t>
    </dgm:pt>
    <dgm:pt modelId="{862D52D4-147A-496B-BACD-9FA064C823B6}">
      <dgm:prSet/>
      <dgm:spPr/>
      <dgm:t>
        <a:bodyPr/>
        <a:lstStyle/>
        <a:p>
          <a:r>
            <a:rPr lang="en-US"/>
            <a:t>Trainings</a:t>
          </a:r>
        </a:p>
      </dgm:t>
    </dgm:pt>
    <dgm:pt modelId="{EFDB26D0-CF45-4646-B15E-6257DE99945F}" type="parTrans" cxnId="{135F0ED1-C324-41A3-B4EA-26980AF14DFD}">
      <dgm:prSet/>
      <dgm:spPr/>
      <dgm:t>
        <a:bodyPr/>
        <a:lstStyle/>
        <a:p>
          <a:endParaRPr lang="en-US"/>
        </a:p>
      </dgm:t>
    </dgm:pt>
    <dgm:pt modelId="{D1A3EA26-8976-4012-8D62-C690289576AB}" type="sibTrans" cxnId="{135F0ED1-C324-41A3-B4EA-26980AF14DFD}">
      <dgm:prSet/>
      <dgm:spPr/>
      <dgm:t>
        <a:bodyPr/>
        <a:lstStyle/>
        <a:p>
          <a:endParaRPr lang="en-US"/>
        </a:p>
      </dgm:t>
    </dgm:pt>
    <dgm:pt modelId="{FAB6C32D-1E12-48E4-9BE6-29FC92EBCBA2}">
      <dgm:prSet/>
      <dgm:spPr/>
      <dgm:t>
        <a:bodyPr/>
        <a:lstStyle/>
        <a:p>
          <a:r>
            <a:rPr lang="en-US" dirty="0"/>
            <a:t>Establish a Charter Commission to review and update the town charter.</a:t>
          </a:r>
        </a:p>
      </dgm:t>
    </dgm:pt>
    <dgm:pt modelId="{A1756323-CE7E-4B18-8C59-1D6067E7234E}" type="parTrans" cxnId="{7662A6D3-020E-40D6-931A-68EAF05B7D92}">
      <dgm:prSet/>
      <dgm:spPr/>
      <dgm:t>
        <a:bodyPr/>
        <a:lstStyle/>
        <a:p>
          <a:endParaRPr lang="en-US"/>
        </a:p>
      </dgm:t>
    </dgm:pt>
    <dgm:pt modelId="{44BECD60-FDB7-4775-A58C-DE56635E59DF}" type="sibTrans" cxnId="{7662A6D3-020E-40D6-931A-68EAF05B7D92}">
      <dgm:prSet phldrT="4" phldr="0"/>
      <dgm:spPr/>
      <dgm:t>
        <a:bodyPr/>
        <a:lstStyle/>
        <a:p>
          <a:r>
            <a:rPr lang="en-US"/>
            <a:t>4</a:t>
          </a:r>
        </a:p>
      </dgm:t>
    </dgm:pt>
    <dgm:pt modelId="{B7A9B1F8-7949-4B9A-B12C-6A631D231ABF}">
      <dgm:prSet/>
      <dgm:spPr/>
      <dgm:t>
        <a:bodyPr/>
        <a:lstStyle/>
        <a:p>
          <a:r>
            <a:rPr lang="en-US" dirty="0"/>
            <a:t>Negligible impact to legal expenses in FY26</a:t>
          </a:r>
        </a:p>
      </dgm:t>
    </dgm:pt>
    <dgm:pt modelId="{F4C365DB-28A9-44C0-9782-98CC1627BF15}" type="parTrans" cxnId="{887B08E3-6AD3-4674-8918-F78A31BD72BC}">
      <dgm:prSet/>
      <dgm:spPr/>
      <dgm:t>
        <a:bodyPr/>
        <a:lstStyle/>
        <a:p>
          <a:endParaRPr lang="en-US"/>
        </a:p>
      </dgm:t>
    </dgm:pt>
    <dgm:pt modelId="{E08E2C2D-5F63-4F7D-B8B8-255E64E778BB}" type="sibTrans" cxnId="{887B08E3-6AD3-4674-8918-F78A31BD72BC}">
      <dgm:prSet/>
      <dgm:spPr/>
      <dgm:t>
        <a:bodyPr/>
        <a:lstStyle/>
        <a:p>
          <a:endParaRPr lang="en-US"/>
        </a:p>
      </dgm:t>
    </dgm:pt>
    <dgm:pt modelId="{AB80138F-D39B-488F-B73D-0235404788B5}">
      <dgm:prSet/>
      <dgm:spPr/>
      <dgm:t>
        <a:bodyPr/>
        <a:lstStyle/>
        <a:p>
          <a:r>
            <a:rPr lang="en-US"/>
            <a:t>Improve public communications, including better engagement and transparency.</a:t>
          </a:r>
        </a:p>
      </dgm:t>
    </dgm:pt>
    <dgm:pt modelId="{306B7945-F843-4853-A6C7-A337DF0EB621}" type="parTrans" cxnId="{0B978E5C-A7E8-4E20-990B-B39DB818F320}">
      <dgm:prSet/>
      <dgm:spPr/>
      <dgm:t>
        <a:bodyPr/>
        <a:lstStyle/>
        <a:p>
          <a:endParaRPr lang="en-US"/>
        </a:p>
      </dgm:t>
    </dgm:pt>
    <dgm:pt modelId="{071DF58F-0F44-4F01-99FF-EC45D01D2E7E}" type="sibTrans" cxnId="{0B978E5C-A7E8-4E20-990B-B39DB818F320}">
      <dgm:prSet phldrT="5" phldr="0"/>
      <dgm:spPr/>
      <dgm:t>
        <a:bodyPr/>
        <a:lstStyle/>
        <a:p>
          <a:r>
            <a:rPr lang="en-US"/>
            <a:t>5</a:t>
          </a:r>
        </a:p>
      </dgm:t>
    </dgm:pt>
    <dgm:pt modelId="{FA968849-FB89-42F0-8BE6-3819346F5C46}">
      <dgm:prSet/>
      <dgm:spPr/>
      <dgm:t>
        <a:bodyPr/>
        <a:lstStyle/>
        <a:p>
          <a:r>
            <a:rPr lang="en-US"/>
            <a:t>Website upgrade</a:t>
          </a:r>
        </a:p>
      </dgm:t>
    </dgm:pt>
    <dgm:pt modelId="{A19BFC99-4CB5-4018-BA36-6E4EE35FBF14}" type="parTrans" cxnId="{5F1925B6-986A-435B-B161-D1AB9A6E805E}">
      <dgm:prSet/>
      <dgm:spPr/>
      <dgm:t>
        <a:bodyPr/>
        <a:lstStyle/>
        <a:p>
          <a:endParaRPr lang="en-US"/>
        </a:p>
      </dgm:t>
    </dgm:pt>
    <dgm:pt modelId="{D9F577A0-33AD-4EDE-8F99-DB6CB27CB464}" type="sibTrans" cxnId="{5F1925B6-986A-435B-B161-D1AB9A6E805E}">
      <dgm:prSet/>
      <dgm:spPr/>
      <dgm:t>
        <a:bodyPr/>
        <a:lstStyle/>
        <a:p>
          <a:endParaRPr lang="en-US"/>
        </a:p>
      </dgm:t>
    </dgm:pt>
    <dgm:pt modelId="{E8CA1401-DA95-4AC6-9B8B-841461BD6C2E}">
      <dgm:prSet/>
      <dgm:spPr/>
      <dgm:t>
        <a:bodyPr/>
        <a:lstStyle/>
        <a:p>
          <a:r>
            <a:rPr lang="en-US"/>
            <a:t>Online payment options</a:t>
          </a:r>
        </a:p>
      </dgm:t>
    </dgm:pt>
    <dgm:pt modelId="{EF725EFA-2F52-4132-BB3C-F413798AB1DA}" type="parTrans" cxnId="{F9C07E70-AE93-44D4-94BA-D2C8CA98BE76}">
      <dgm:prSet/>
      <dgm:spPr/>
      <dgm:t>
        <a:bodyPr/>
        <a:lstStyle/>
        <a:p>
          <a:endParaRPr lang="en-US"/>
        </a:p>
      </dgm:t>
    </dgm:pt>
    <dgm:pt modelId="{15656CE1-7D62-4158-9393-E529D2214AE0}" type="sibTrans" cxnId="{F9C07E70-AE93-44D4-94BA-D2C8CA98BE76}">
      <dgm:prSet/>
      <dgm:spPr/>
      <dgm:t>
        <a:bodyPr/>
        <a:lstStyle/>
        <a:p>
          <a:endParaRPr lang="en-US"/>
        </a:p>
      </dgm:t>
    </dgm:pt>
    <dgm:pt modelId="{A4E651BA-1DA9-485E-9D33-DC61B05B6511}">
      <dgm:prSet/>
      <dgm:spPr/>
      <dgm:t>
        <a:bodyPr/>
        <a:lstStyle/>
        <a:p>
          <a:r>
            <a:rPr lang="en-US"/>
            <a:t>IT improvements</a:t>
          </a:r>
        </a:p>
      </dgm:t>
    </dgm:pt>
    <dgm:pt modelId="{A4D92CAC-D723-44FF-A104-35667B1CAD5B}" type="parTrans" cxnId="{F48275D4-A68C-4AB4-902B-677DE3C41B9D}">
      <dgm:prSet/>
      <dgm:spPr/>
      <dgm:t>
        <a:bodyPr/>
        <a:lstStyle/>
        <a:p>
          <a:endParaRPr lang="en-US"/>
        </a:p>
      </dgm:t>
    </dgm:pt>
    <dgm:pt modelId="{E592E46F-0231-4691-90DD-CD4B5ABBE674}" type="sibTrans" cxnId="{F48275D4-A68C-4AB4-902B-677DE3C41B9D}">
      <dgm:prSet/>
      <dgm:spPr/>
      <dgm:t>
        <a:bodyPr/>
        <a:lstStyle/>
        <a:p>
          <a:endParaRPr lang="en-US"/>
        </a:p>
      </dgm:t>
    </dgm:pt>
    <dgm:pt modelId="{FD299B01-667E-4A11-8DA6-0DD17F5D1EE5}">
      <dgm:prSet/>
      <dgm:spPr/>
      <dgm:t>
        <a:bodyPr/>
        <a:lstStyle/>
        <a:p>
          <a:r>
            <a:rPr lang="en-US" dirty="0"/>
            <a:t>Replacement of 2 FT positions replaced with 1 FT shared between two departments</a:t>
          </a:r>
        </a:p>
      </dgm:t>
    </dgm:pt>
    <dgm:pt modelId="{FC30756B-8FD0-480C-87B0-C9CF23855E15}" type="parTrans" cxnId="{8F29C375-A853-44BC-8C0F-32100703F365}">
      <dgm:prSet/>
      <dgm:spPr/>
      <dgm:t>
        <a:bodyPr/>
        <a:lstStyle/>
        <a:p>
          <a:endParaRPr lang="en-US"/>
        </a:p>
      </dgm:t>
    </dgm:pt>
    <dgm:pt modelId="{AF2EDB60-A84B-4EF3-869E-32E9749B76B8}" type="sibTrans" cxnId="{8F29C375-A853-44BC-8C0F-32100703F365}">
      <dgm:prSet/>
      <dgm:spPr/>
      <dgm:t>
        <a:bodyPr/>
        <a:lstStyle/>
        <a:p>
          <a:endParaRPr lang="en-US"/>
        </a:p>
      </dgm:t>
    </dgm:pt>
    <dgm:pt modelId="{A4E39AC6-6801-411D-BB51-B2057326022B}" type="pres">
      <dgm:prSet presAssocID="{BDF93910-EE9D-4F5C-B0DC-29F1A54DF0BE}" presName="Name0" presStyleCnt="0">
        <dgm:presLayoutVars>
          <dgm:animLvl val="lvl"/>
          <dgm:resizeHandles val="exact"/>
        </dgm:presLayoutVars>
      </dgm:prSet>
      <dgm:spPr/>
    </dgm:pt>
    <dgm:pt modelId="{65DEB637-CF6E-4C67-978A-8EA389A79D6B}" type="pres">
      <dgm:prSet presAssocID="{7281E8DC-EF48-4849-AA71-FCE2F0C01BA7}" presName="compositeNode" presStyleCnt="0">
        <dgm:presLayoutVars>
          <dgm:bulletEnabled val="1"/>
        </dgm:presLayoutVars>
      </dgm:prSet>
      <dgm:spPr/>
    </dgm:pt>
    <dgm:pt modelId="{4FD84B2F-C117-452D-8B90-3DE2D4DF6E79}" type="pres">
      <dgm:prSet presAssocID="{7281E8DC-EF48-4849-AA71-FCE2F0C01BA7}" presName="bgRect" presStyleLbl="bgAccFollowNode1" presStyleIdx="0" presStyleCnt="5"/>
      <dgm:spPr/>
    </dgm:pt>
    <dgm:pt modelId="{5A33B9C2-D0E1-413A-8780-7B032FB5D6AC}" type="pres">
      <dgm:prSet presAssocID="{E4D2F55F-2E8A-4457-875E-6DCB5DFA67EB}" presName="sibTransNodeCircle" presStyleLbl="alignNode1" presStyleIdx="0" presStyleCnt="10">
        <dgm:presLayoutVars>
          <dgm:chMax val="0"/>
          <dgm:bulletEnabled/>
        </dgm:presLayoutVars>
      </dgm:prSet>
      <dgm:spPr/>
    </dgm:pt>
    <dgm:pt modelId="{B107A6A1-A0E0-4ABD-A552-4C89FC08EB41}" type="pres">
      <dgm:prSet presAssocID="{7281E8DC-EF48-4849-AA71-FCE2F0C01BA7}" presName="bottomLine" presStyleLbl="alignNode1" presStyleIdx="1" presStyleCnt="10">
        <dgm:presLayoutVars/>
      </dgm:prSet>
      <dgm:spPr/>
    </dgm:pt>
    <dgm:pt modelId="{4E17BD67-609E-4784-AC21-B5BC7E9E16DB}" type="pres">
      <dgm:prSet presAssocID="{7281E8DC-EF48-4849-AA71-FCE2F0C01BA7}" presName="nodeText" presStyleLbl="bgAccFollowNode1" presStyleIdx="0" presStyleCnt="5">
        <dgm:presLayoutVars>
          <dgm:bulletEnabled val="1"/>
        </dgm:presLayoutVars>
      </dgm:prSet>
      <dgm:spPr/>
    </dgm:pt>
    <dgm:pt modelId="{051108C8-071F-48B2-9124-AA7F8ABFEE1D}" type="pres">
      <dgm:prSet presAssocID="{E4D2F55F-2E8A-4457-875E-6DCB5DFA67EB}" presName="sibTrans" presStyleCnt="0"/>
      <dgm:spPr/>
    </dgm:pt>
    <dgm:pt modelId="{13C5FAF5-0ACC-4935-9CC8-42641B040232}" type="pres">
      <dgm:prSet presAssocID="{6E6D9D32-E46F-4B58-B556-75196D8E902B}" presName="compositeNode" presStyleCnt="0">
        <dgm:presLayoutVars>
          <dgm:bulletEnabled val="1"/>
        </dgm:presLayoutVars>
      </dgm:prSet>
      <dgm:spPr/>
    </dgm:pt>
    <dgm:pt modelId="{F345DB78-2931-4B00-9439-49A01727CC8F}" type="pres">
      <dgm:prSet presAssocID="{6E6D9D32-E46F-4B58-B556-75196D8E902B}" presName="bgRect" presStyleLbl="bgAccFollowNode1" presStyleIdx="1" presStyleCnt="5"/>
      <dgm:spPr/>
    </dgm:pt>
    <dgm:pt modelId="{D5D6A5BE-8634-48FA-BDDE-2071C814A3E0}" type="pres">
      <dgm:prSet presAssocID="{E21A9F72-3836-4048-BD1D-0D8ECE1730E2}" presName="sibTransNodeCircle" presStyleLbl="alignNode1" presStyleIdx="2" presStyleCnt="10">
        <dgm:presLayoutVars>
          <dgm:chMax val="0"/>
          <dgm:bulletEnabled/>
        </dgm:presLayoutVars>
      </dgm:prSet>
      <dgm:spPr/>
    </dgm:pt>
    <dgm:pt modelId="{5ED3CFED-965D-4156-A0AE-D79F8837743D}" type="pres">
      <dgm:prSet presAssocID="{6E6D9D32-E46F-4B58-B556-75196D8E902B}" presName="bottomLine" presStyleLbl="alignNode1" presStyleIdx="3" presStyleCnt="10">
        <dgm:presLayoutVars/>
      </dgm:prSet>
      <dgm:spPr/>
    </dgm:pt>
    <dgm:pt modelId="{6E622464-5CF1-4DEA-B348-353B74EE6266}" type="pres">
      <dgm:prSet presAssocID="{6E6D9D32-E46F-4B58-B556-75196D8E902B}" presName="nodeText" presStyleLbl="bgAccFollowNode1" presStyleIdx="1" presStyleCnt="5">
        <dgm:presLayoutVars>
          <dgm:bulletEnabled val="1"/>
        </dgm:presLayoutVars>
      </dgm:prSet>
      <dgm:spPr/>
    </dgm:pt>
    <dgm:pt modelId="{9EA50428-FD3D-4ADC-A06E-E0688CD4ECCD}" type="pres">
      <dgm:prSet presAssocID="{E21A9F72-3836-4048-BD1D-0D8ECE1730E2}" presName="sibTrans" presStyleCnt="0"/>
      <dgm:spPr/>
    </dgm:pt>
    <dgm:pt modelId="{29D8F21D-2B9F-4FBC-809A-F2643A4F9C53}" type="pres">
      <dgm:prSet presAssocID="{2828718F-BA77-4963-A483-9192289FCC6C}" presName="compositeNode" presStyleCnt="0">
        <dgm:presLayoutVars>
          <dgm:bulletEnabled val="1"/>
        </dgm:presLayoutVars>
      </dgm:prSet>
      <dgm:spPr/>
    </dgm:pt>
    <dgm:pt modelId="{A282F69B-1A79-486A-93AF-E49A522B4B2E}" type="pres">
      <dgm:prSet presAssocID="{2828718F-BA77-4963-A483-9192289FCC6C}" presName="bgRect" presStyleLbl="bgAccFollowNode1" presStyleIdx="2" presStyleCnt="5"/>
      <dgm:spPr/>
    </dgm:pt>
    <dgm:pt modelId="{97C928CC-123C-42C4-B1A1-A9A0CFC94C04}" type="pres">
      <dgm:prSet presAssocID="{EA158B4F-A80E-4C00-B0BC-C41E4B0C789D}" presName="sibTransNodeCircle" presStyleLbl="alignNode1" presStyleIdx="4" presStyleCnt="10">
        <dgm:presLayoutVars>
          <dgm:chMax val="0"/>
          <dgm:bulletEnabled/>
        </dgm:presLayoutVars>
      </dgm:prSet>
      <dgm:spPr/>
    </dgm:pt>
    <dgm:pt modelId="{0E861B9D-564D-455E-A88B-0D160483B893}" type="pres">
      <dgm:prSet presAssocID="{2828718F-BA77-4963-A483-9192289FCC6C}" presName="bottomLine" presStyleLbl="alignNode1" presStyleIdx="5" presStyleCnt="10">
        <dgm:presLayoutVars/>
      </dgm:prSet>
      <dgm:spPr/>
    </dgm:pt>
    <dgm:pt modelId="{9FE8E319-DE36-4322-8494-0B2910A3916A}" type="pres">
      <dgm:prSet presAssocID="{2828718F-BA77-4963-A483-9192289FCC6C}" presName="nodeText" presStyleLbl="bgAccFollowNode1" presStyleIdx="2" presStyleCnt="5">
        <dgm:presLayoutVars>
          <dgm:bulletEnabled val="1"/>
        </dgm:presLayoutVars>
      </dgm:prSet>
      <dgm:spPr/>
    </dgm:pt>
    <dgm:pt modelId="{1F5F9150-A041-4C58-A179-B3D7AEAF16EF}" type="pres">
      <dgm:prSet presAssocID="{EA158B4F-A80E-4C00-B0BC-C41E4B0C789D}" presName="sibTrans" presStyleCnt="0"/>
      <dgm:spPr/>
    </dgm:pt>
    <dgm:pt modelId="{36454F67-D931-4DCA-A39B-2C8718DB5303}" type="pres">
      <dgm:prSet presAssocID="{FAB6C32D-1E12-48E4-9BE6-29FC92EBCBA2}" presName="compositeNode" presStyleCnt="0">
        <dgm:presLayoutVars>
          <dgm:bulletEnabled val="1"/>
        </dgm:presLayoutVars>
      </dgm:prSet>
      <dgm:spPr/>
    </dgm:pt>
    <dgm:pt modelId="{F62E4B71-FF46-4255-9291-62BE9D7EED26}" type="pres">
      <dgm:prSet presAssocID="{FAB6C32D-1E12-48E4-9BE6-29FC92EBCBA2}" presName="bgRect" presStyleLbl="bgAccFollowNode1" presStyleIdx="3" presStyleCnt="5"/>
      <dgm:spPr/>
    </dgm:pt>
    <dgm:pt modelId="{6457D942-52A3-45E0-9593-AC2D33C8260D}" type="pres">
      <dgm:prSet presAssocID="{44BECD60-FDB7-4775-A58C-DE56635E59DF}" presName="sibTransNodeCircle" presStyleLbl="alignNode1" presStyleIdx="6" presStyleCnt="10">
        <dgm:presLayoutVars>
          <dgm:chMax val="0"/>
          <dgm:bulletEnabled/>
        </dgm:presLayoutVars>
      </dgm:prSet>
      <dgm:spPr/>
    </dgm:pt>
    <dgm:pt modelId="{A2464C76-C393-4056-AE45-676D532BF8BD}" type="pres">
      <dgm:prSet presAssocID="{FAB6C32D-1E12-48E4-9BE6-29FC92EBCBA2}" presName="bottomLine" presStyleLbl="alignNode1" presStyleIdx="7" presStyleCnt="10">
        <dgm:presLayoutVars/>
      </dgm:prSet>
      <dgm:spPr/>
    </dgm:pt>
    <dgm:pt modelId="{161DE8B2-DAE7-4B32-A047-E18FA013BAD4}" type="pres">
      <dgm:prSet presAssocID="{FAB6C32D-1E12-48E4-9BE6-29FC92EBCBA2}" presName="nodeText" presStyleLbl="bgAccFollowNode1" presStyleIdx="3" presStyleCnt="5">
        <dgm:presLayoutVars>
          <dgm:bulletEnabled val="1"/>
        </dgm:presLayoutVars>
      </dgm:prSet>
      <dgm:spPr/>
    </dgm:pt>
    <dgm:pt modelId="{8B457036-BDF7-42AA-9723-7C3CD03B42B4}" type="pres">
      <dgm:prSet presAssocID="{44BECD60-FDB7-4775-A58C-DE56635E59DF}" presName="sibTrans" presStyleCnt="0"/>
      <dgm:spPr/>
    </dgm:pt>
    <dgm:pt modelId="{51A28063-9DA1-462B-94C6-0BDFB20FAED1}" type="pres">
      <dgm:prSet presAssocID="{AB80138F-D39B-488F-B73D-0235404788B5}" presName="compositeNode" presStyleCnt="0">
        <dgm:presLayoutVars>
          <dgm:bulletEnabled val="1"/>
        </dgm:presLayoutVars>
      </dgm:prSet>
      <dgm:spPr/>
    </dgm:pt>
    <dgm:pt modelId="{A2EECCDE-1B93-4488-B1DB-3F28854FACA9}" type="pres">
      <dgm:prSet presAssocID="{AB80138F-D39B-488F-B73D-0235404788B5}" presName="bgRect" presStyleLbl="bgAccFollowNode1" presStyleIdx="4" presStyleCnt="5"/>
      <dgm:spPr/>
    </dgm:pt>
    <dgm:pt modelId="{B3F446A5-BF40-4D9E-819A-F008EACA3094}" type="pres">
      <dgm:prSet presAssocID="{071DF58F-0F44-4F01-99FF-EC45D01D2E7E}" presName="sibTransNodeCircle" presStyleLbl="alignNode1" presStyleIdx="8" presStyleCnt="10">
        <dgm:presLayoutVars>
          <dgm:chMax val="0"/>
          <dgm:bulletEnabled/>
        </dgm:presLayoutVars>
      </dgm:prSet>
      <dgm:spPr/>
    </dgm:pt>
    <dgm:pt modelId="{788B17A1-233F-4BD2-9D25-C10ED88FB9AD}" type="pres">
      <dgm:prSet presAssocID="{AB80138F-D39B-488F-B73D-0235404788B5}" presName="bottomLine" presStyleLbl="alignNode1" presStyleIdx="9" presStyleCnt="10">
        <dgm:presLayoutVars/>
      </dgm:prSet>
      <dgm:spPr/>
    </dgm:pt>
    <dgm:pt modelId="{18EA2AF1-481C-4B5B-B26F-CA24EACA2702}" type="pres">
      <dgm:prSet presAssocID="{AB80138F-D39B-488F-B73D-0235404788B5}" presName="nodeText" presStyleLbl="bgAccFollowNode1" presStyleIdx="4" presStyleCnt="5">
        <dgm:presLayoutVars>
          <dgm:bulletEnabled val="1"/>
        </dgm:presLayoutVars>
      </dgm:prSet>
      <dgm:spPr/>
    </dgm:pt>
  </dgm:ptLst>
  <dgm:cxnLst>
    <dgm:cxn modelId="{AF8D520D-B613-4A64-AD67-1DB43E3AF9C9}" type="presOf" srcId="{2828718F-BA77-4963-A483-9192289FCC6C}" destId="{A282F69B-1A79-486A-93AF-E49A522B4B2E}" srcOrd="0" destOrd="0" presId="urn:microsoft.com/office/officeart/2016/7/layout/BasicLinearProcessNumbered"/>
    <dgm:cxn modelId="{AB477F0F-CCD2-426D-9D6F-3C286E93F1D0}" type="presOf" srcId="{B7A9B1F8-7949-4B9A-B12C-6A631D231ABF}" destId="{161DE8B2-DAE7-4B32-A047-E18FA013BAD4}" srcOrd="0" destOrd="1" presId="urn:microsoft.com/office/officeart/2016/7/layout/BasicLinearProcessNumbered"/>
    <dgm:cxn modelId="{77458C20-DA19-4DEC-8349-A1E5734A263F}" type="presOf" srcId="{6CDE23DB-3B04-435E-973C-14F626633C6C}" destId="{6E622464-5CF1-4DEA-B348-353B74EE6266}" srcOrd="0" destOrd="1" presId="urn:microsoft.com/office/officeart/2016/7/layout/BasicLinearProcessNumbered"/>
    <dgm:cxn modelId="{6F478036-ECB1-4A58-B35B-F66E47092C00}" srcId="{7281E8DC-EF48-4849-AA71-FCE2F0C01BA7}" destId="{4808B51B-F9D4-4510-B2EE-D3A5CC7F8DBA}" srcOrd="0" destOrd="0" parTransId="{986269BB-80C9-4472-8D1D-79E6B13BAB05}" sibTransId="{21EB311A-3982-4421-8E08-123ABE058F6B}"/>
    <dgm:cxn modelId="{0B978E5C-A7E8-4E20-990B-B39DB818F320}" srcId="{BDF93910-EE9D-4F5C-B0DC-29F1A54DF0BE}" destId="{AB80138F-D39B-488F-B73D-0235404788B5}" srcOrd="4" destOrd="0" parTransId="{306B7945-F843-4853-A6C7-A337DF0EB621}" sibTransId="{071DF58F-0F44-4F01-99FF-EC45D01D2E7E}"/>
    <dgm:cxn modelId="{E2A8825F-1D49-4634-871F-B1B8B8E44C60}" type="presOf" srcId="{FA968849-FB89-42F0-8BE6-3819346F5C46}" destId="{18EA2AF1-481C-4B5B-B26F-CA24EACA2702}" srcOrd="0" destOrd="1" presId="urn:microsoft.com/office/officeart/2016/7/layout/BasicLinearProcessNumbered"/>
    <dgm:cxn modelId="{808E7165-9FAF-49ED-8B39-FF5004010CB6}" srcId="{6E6D9D32-E46F-4B58-B556-75196D8E902B}" destId="{5C9AB291-BB76-43AA-A278-57A247B65967}" srcOrd="1" destOrd="0" parTransId="{DEDFD63E-7832-4158-BDF1-68520D96F955}" sibTransId="{34E140C9-BD59-42D4-8C0C-5453EADB26AC}"/>
    <dgm:cxn modelId="{2B338A6C-CB95-445C-8495-43050F51DB3A}" srcId="{BDF93910-EE9D-4F5C-B0DC-29F1A54DF0BE}" destId="{6E6D9D32-E46F-4B58-B556-75196D8E902B}" srcOrd="1" destOrd="0" parTransId="{4C624E60-626F-4D2A-8B67-695A6D0D077C}" sibTransId="{E21A9F72-3836-4048-BD1D-0D8ECE1730E2}"/>
    <dgm:cxn modelId="{DB01E94D-664C-4400-89B9-EBC026D9414B}" type="presOf" srcId="{862D52D4-147A-496B-BACD-9FA064C823B6}" destId="{9FE8E319-DE36-4322-8494-0B2910A3916A}" srcOrd="0" destOrd="1" presId="urn:microsoft.com/office/officeart/2016/7/layout/BasicLinearProcessNumbered"/>
    <dgm:cxn modelId="{6AE91250-4563-4C64-93E9-253AE6CD82AA}" type="presOf" srcId="{EA158B4F-A80E-4C00-B0BC-C41E4B0C789D}" destId="{97C928CC-123C-42C4-B1A1-A9A0CFC94C04}" srcOrd="0" destOrd="0" presId="urn:microsoft.com/office/officeart/2016/7/layout/BasicLinearProcessNumbered"/>
    <dgm:cxn modelId="{F9C07E70-AE93-44D4-94BA-D2C8CA98BE76}" srcId="{AB80138F-D39B-488F-B73D-0235404788B5}" destId="{E8CA1401-DA95-4AC6-9B8B-841461BD6C2E}" srcOrd="1" destOrd="0" parTransId="{EF725EFA-2F52-4132-BB3C-F413798AB1DA}" sibTransId="{15656CE1-7D62-4158-9393-E529D2214AE0}"/>
    <dgm:cxn modelId="{5C717355-8E21-4D63-9621-A72B82D84E4A}" srcId="{6E6D9D32-E46F-4B58-B556-75196D8E902B}" destId="{6CDE23DB-3B04-435E-973C-14F626633C6C}" srcOrd="0" destOrd="0" parTransId="{96E37400-2AB0-458D-9F05-F88D8A23801B}" sibTransId="{C6464800-B3EA-4169-BA43-3B2CAC6035A1}"/>
    <dgm:cxn modelId="{8F29C375-A853-44BC-8C0F-32100703F365}" srcId="{7281E8DC-EF48-4849-AA71-FCE2F0C01BA7}" destId="{FD299B01-667E-4A11-8DA6-0DD17F5D1EE5}" srcOrd="1" destOrd="0" parTransId="{FC30756B-8FD0-480C-87B0-C9CF23855E15}" sibTransId="{AF2EDB60-A84B-4EF3-869E-32E9749B76B8}"/>
    <dgm:cxn modelId="{C9651277-6D2A-4653-A4DF-0C8D0E1912E3}" type="presOf" srcId="{A4E651BA-1DA9-485E-9D33-DC61B05B6511}" destId="{18EA2AF1-481C-4B5B-B26F-CA24EACA2702}" srcOrd="0" destOrd="3" presId="urn:microsoft.com/office/officeart/2016/7/layout/BasicLinearProcessNumbered"/>
    <dgm:cxn modelId="{32E4BD5A-4692-4189-A7BC-43245C119829}" type="presOf" srcId="{E4D2F55F-2E8A-4457-875E-6DCB5DFA67EB}" destId="{5A33B9C2-D0E1-413A-8780-7B032FB5D6AC}" srcOrd="0" destOrd="0" presId="urn:microsoft.com/office/officeart/2016/7/layout/BasicLinearProcessNumbered"/>
    <dgm:cxn modelId="{8FE5287F-2314-4E66-95DA-B33FD5A78998}" srcId="{BDF93910-EE9D-4F5C-B0DC-29F1A54DF0BE}" destId="{7281E8DC-EF48-4849-AA71-FCE2F0C01BA7}" srcOrd="0" destOrd="0" parTransId="{F4197CFE-4548-4F92-B17B-BCB1B0EC8CB9}" sibTransId="{E4D2F55F-2E8A-4457-875E-6DCB5DFA67EB}"/>
    <dgm:cxn modelId="{77B4E27F-1AEA-407B-92AE-604AF86204DD}" type="presOf" srcId="{7281E8DC-EF48-4849-AA71-FCE2F0C01BA7}" destId="{4E17BD67-609E-4784-AC21-B5BC7E9E16DB}" srcOrd="1" destOrd="0" presId="urn:microsoft.com/office/officeart/2016/7/layout/BasicLinearProcessNumbered"/>
    <dgm:cxn modelId="{77A59E82-98E1-49FF-8F97-D0CBD5DD1401}" type="presOf" srcId="{071DF58F-0F44-4F01-99FF-EC45D01D2E7E}" destId="{B3F446A5-BF40-4D9E-819A-F008EACA3094}" srcOrd="0" destOrd="0" presId="urn:microsoft.com/office/officeart/2016/7/layout/BasicLinearProcessNumbered"/>
    <dgm:cxn modelId="{EAB77C87-6CA5-480E-9FE8-40329CAC0A73}" type="presOf" srcId="{BDF93910-EE9D-4F5C-B0DC-29F1A54DF0BE}" destId="{A4E39AC6-6801-411D-BB51-B2057326022B}" srcOrd="0" destOrd="0" presId="urn:microsoft.com/office/officeart/2016/7/layout/BasicLinearProcessNumbered"/>
    <dgm:cxn modelId="{F8969B9A-8145-4675-BD2E-070EA70A50F1}" type="presOf" srcId="{E21A9F72-3836-4048-BD1D-0D8ECE1730E2}" destId="{D5D6A5BE-8634-48FA-BDDE-2071C814A3E0}" srcOrd="0" destOrd="0" presId="urn:microsoft.com/office/officeart/2016/7/layout/BasicLinearProcessNumbered"/>
    <dgm:cxn modelId="{CEA4BA9C-94B5-403C-BA10-BF71C5A85652}" type="presOf" srcId="{E8CA1401-DA95-4AC6-9B8B-841461BD6C2E}" destId="{18EA2AF1-481C-4B5B-B26F-CA24EACA2702}" srcOrd="0" destOrd="2" presId="urn:microsoft.com/office/officeart/2016/7/layout/BasicLinearProcessNumbered"/>
    <dgm:cxn modelId="{BB0B9AA2-6A54-4B51-A1E3-62501ED2F7DB}" type="presOf" srcId="{AB80138F-D39B-488F-B73D-0235404788B5}" destId="{18EA2AF1-481C-4B5B-B26F-CA24EACA2702}" srcOrd="1" destOrd="0" presId="urn:microsoft.com/office/officeart/2016/7/layout/BasicLinearProcessNumbered"/>
    <dgm:cxn modelId="{D73399A3-E5CC-4D26-ABA4-F45D92608321}" type="presOf" srcId="{FD299B01-667E-4A11-8DA6-0DD17F5D1EE5}" destId="{4E17BD67-609E-4784-AC21-B5BC7E9E16DB}" srcOrd="0" destOrd="2" presId="urn:microsoft.com/office/officeart/2016/7/layout/BasicLinearProcessNumbered"/>
    <dgm:cxn modelId="{18F595A5-5B64-4F0E-B187-784E16236E48}" type="presOf" srcId="{2828718F-BA77-4963-A483-9192289FCC6C}" destId="{9FE8E319-DE36-4322-8494-0B2910A3916A}" srcOrd="1" destOrd="0" presId="urn:microsoft.com/office/officeart/2016/7/layout/BasicLinearProcessNumbered"/>
    <dgm:cxn modelId="{5B1745AB-8434-4628-B795-1651802F97E7}" type="presOf" srcId="{FAB6C32D-1E12-48E4-9BE6-29FC92EBCBA2}" destId="{161DE8B2-DAE7-4B32-A047-E18FA013BAD4}" srcOrd="1" destOrd="0" presId="urn:microsoft.com/office/officeart/2016/7/layout/BasicLinearProcessNumbered"/>
    <dgm:cxn modelId="{0A86CAAB-316A-4EDE-ADC4-43CBBB251879}" type="presOf" srcId="{6E6D9D32-E46F-4B58-B556-75196D8E902B}" destId="{6E622464-5CF1-4DEA-B348-353B74EE6266}" srcOrd="1" destOrd="0" presId="urn:microsoft.com/office/officeart/2016/7/layout/BasicLinearProcessNumbered"/>
    <dgm:cxn modelId="{5F1925B6-986A-435B-B161-D1AB9A6E805E}" srcId="{AB80138F-D39B-488F-B73D-0235404788B5}" destId="{FA968849-FB89-42F0-8BE6-3819346F5C46}" srcOrd="0" destOrd="0" parTransId="{A19BFC99-4CB5-4018-BA36-6E4EE35FBF14}" sibTransId="{D9F577A0-33AD-4EDE-8F99-DB6CB27CB464}"/>
    <dgm:cxn modelId="{B886E1B8-937B-434E-A22D-BE0899C2AACF}" type="presOf" srcId="{6E6D9D32-E46F-4B58-B556-75196D8E902B}" destId="{F345DB78-2931-4B00-9439-49A01727CC8F}" srcOrd="0" destOrd="0" presId="urn:microsoft.com/office/officeart/2016/7/layout/BasicLinearProcessNumbered"/>
    <dgm:cxn modelId="{886578BB-A295-49C8-9B4B-C804733BEAEF}" type="presOf" srcId="{4808B51B-F9D4-4510-B2EE-D3A5CC7F8DBA}" destId="{4E17BD67-609E-4784-AC21-B5BC7E9E16DB}" srcOrd="0" destOrd="1" presId="urn:microsoft.com/office/officeart/2016/7/layout/BasicLinearProcessNumbered"/>
    <dgm:cxn modelId="{D8846BC1-5930-4969-A72C-F56B745627AC}" type="presOf" srcId="{AB80138F-D39B-488F-B73D-0235404788B5}" destId="{A2EECCDE-1B93-4488-B1DB-3F28854FACA9}" srcOrd="0" destOrd="0" presId="urn:microsoft.com/office/officeart/2016/7/layout/BasicLinearProcessNumbered"/>
    <dgm:cxn modelId="{DCDB6ECE-AC71-4F0F-8661-889BC65C5FD7}" type="presOf" srcId="{5C9AB291-BB76-43AA-A278-57A247B65967}" destId="{6E622464-5CF1-4DEA-B348-353B74EE6266}" srcOrd="0" destOrd="2" presId="urn:microsoft.com/office/officeart/2016/7/layout/BasicLinearProcessNumbered"/>
    <dgm:cxn modelId="{07FA3AD0-8450-4D61-95CF-E09CFEB2529F}" type="presOf" srcId="{44BECD60-FDB7-4775-A58C-DE56635E59DF}" destId="{6457D942-52A3-45E0-9593-AC2D33C8260D}" srcOrd="0" destOrd="0" presId="urn:microsoft.com/office/officeart/2016/7/layout/BasicLinearProcessNumbered"/>
    <dgm:cxn modelId="{14E3BCD0-4C29-4B0D-AF98-691933B11623}" type="presOf" srcId="{FAB6C32D-1E12-48E4-9BE6-29FC92EBCBA2}" destId="{F62E4B71-FF46-4255-9291-62BE9D7EED26}" srcOrd="0" destOrd="0" presId="urn:microsoft.com/office/officeart/2016/7/layout/BasicLinearProcessNumbered"/>
    <dgm:cxn modelId="{135F0ED1-C324-41A3-B4EA-26980AF14DFD}" srcId="{2828718F-BA77-4963-A483-9192289FCC6C}" destId="{862D52D4-147A-496B-BACD-9FA064C823B6}" srcOrd="0" destOrd="0" parTransId="{EFDB26D0-CF45-4646-B15E-6257DE99945F}" sibTransId="{D1A3EA26-8976-4012-8D62-C690289576AB}"/>
    <dgm:cxn modelId="{7662A6D3-020E-40D6-931A-68EAF05B7D92}" srcId="{BDF93910-EE9D-4F5C-B0DC-29F1A54DF0BE}" destId="{FAB6C32D-1E12-48E4-9BE6-29FC92EBCBA2}" srcOrd="3" destOrd="0" parTransId="{A1756323-CE7E-4B18-8C59-1D6067E7234E}" sibTransId="{44BECD60-FDB7-4775-A58C-DE56635E59DF}"/>
    <dgm:cxn modelId="{F48275D4-A68C-4AB4-902B-677DE3C41B9D}" srcId="{AB80138F-D39B-488F-B73D-0235404788B5}" destId="{A4E651BA-1DA9-485E-9D33-DC61B05B6511}" srcOrd="2" destOrd="0" parTransId="{A4D92CAC-D723-44FF-A104-35667B1CAD5B}" sibTransId="{E592E46F-0231-4691-90DD-CD4B5ABBE674}"/>
    <dgm:cxn modelId="{90EE51D5-7820-41FB-8220-8D27F6FCD4AD}" srcId="{BDF93910-EE9D-4F5C-B0DC-29F1A54DF0BE}" destId="{2828718F-BA77-4963-A483-9192289FCC6C}" srcOrd="2" destOrd="0" parTransId="{67938EB1-7C85-4FF3-B780-5F43AF2304BD}" sibTransId="{EA158B4F-A80E-4C00-B0BC-C41E4B0C789D}"/>
    <dgm:cxn modelId="{887B08E3-6AD3-4674-8918-F78A31BD72BC}" srcId="{FAB6C32D-1E12-48E4-9BE6-29FC92EBCBA2}" destId="{B7A9B1F8-7949-4B9A-B12C-6A631D231ABF}" srcOrd="0" destOrd="0" parTransId="{F4C365DB-28A9-44C0-9782-98CC1627BF15}" sibTransId="{E08E2C2D-5F63-4F7D-B8B8-255E64E778BB}"/>
    <dgm:cxn modelId="{E00023E4-8B71-46DF-9915-87DCE4C4EE25}" type="presOf" srcId="{7281E8DC-EF48-4849-AA71-FCE2F0C01BA7}" destId="{4FD84B2F-C117-452D-8B90-3DE2D4DF6E79}" srcOrd="0" destOrd="0" presId="urn:microsoft.com/office/officeart/2016/7/layout/BasicLinearProcessNumbered"/>
    <dgm:cxn modelId="{43BCD817-33D2-4472-87A5-B4F698838829}" type="presParOf" srcId="{A4E39AC6-6801-411D-BB51-B2057326022B}" destId="{65DEB637-CF6E-4C67-978A-8EA389A79D6B}" srcOrd="0" destOrd="0" presId="urn:microsoft.com/office/officeart/2016/7/layout/BasicLinearProcessNumbered"/>
    <dgm:cxn modelId="{3590A242-0080-49DA-A976-68957726CE4B}" type="presParOf" srcId="{65DEB637-CF6E-4C67-978A-8EA389A79D6B}" destId="{4FD84B2F-C117-452D-8B90-3DE2D4DF6E79}" srcOrd="0" destOrd="0" presId="urn:microsoft.com/office/officeart/2016/7/layout/BasicLinearProcessNumbered"/>
    <dgm:cxn modelId="{95CB9B32-AC6F-4AE0-9BED-7DD79FD73481}" type="presParOf" srcId="{65DEB637-CF6E-4C67-978A-8EA389A79D6B}" destId="{5A33B9C2-D0E1-413A-8780-7B032FB5D6AC}" srcOrd="1" destOrd="0" presId="urn:microsoft.com/office/officeart/2016/7/layout/BasicLinearProcessNumbered"/>
    <dgm:cxn modelId="{B5E60E07-FF56-43ED-A0FD-F7B8BE1BFB4A}" type="presParOf" srcId="{65DEB637-CF6E-4C67-978A-8EA389A79D6B}" destId="{B107A6A1-A0E0-4ABD-A552-4C89FC08EB41}" srcOrd="2" destOrd="0" presId="urn:microsoft.com/office/officeart/2016/7/layout/BasicLinearProcessNumbered"/>
    <dgm:cxn modelId="{685844AB-52FB-4508-85A5-6B65F48B29B9}" type="presParOf" srcId="{65DEB637-CF6E-4C67-978A-8EA389A79D6B}" destId="{4E17BD67-609E-4784-AC21-B5BC7E9E16DB}" srcOrd="3" destOrd="0" presId="urn:microsoft.com/office/officeart/2016/7/layout/BasicLinearProcessNumbered"/>
    <dgm:cxn modelId="{B1AC9C17-08CF-466B-A2CF-6939C9C5E5F4}" type="presParOf" srcId="{A4E39AC6-6801-411D-BB51-B2057326022B}" destId="{051108C8-071F-48B2-9124-AA7F8ABFEE1D}" srcOrd="1" destOrd="0" presId="urn:microsoft.com/office/officeart/2016/7/layout/BasicLinearProcessNumbered"/>
    <dgm:cxn modelId="{C75565D9-ED77-4E9E-BBAB-A1FD05D730D1}" type="presParOf" srcId="{A4E39AC6-6801-411D-BB51-B2057326022B}" destId="{13C5FAF5-0ACC-4935-9CC8-42641B040232}" srcOrd="2" destOrd="0" presId="urn:microsoft.com/office/officeart/2016/7/layout/BasicLinearProcessNumbered"/>
    <dgm:cxn modelId="{B5F27A48-5DB6-49F9-9F28-3AA50CB31C62}" type="presParOf" srcId="{13C5FAF5-0ACC-4935-9CC8-42641B040232}" destId="{F345DB78-2931-4B00-9439-49A01727CC8F}" srcOrd="0" destOrd="0" presId="urn:microsoft.com/office/officeart/2016/7/layout/BasicLinearProcessNumbered"/>
    <dgm:cxn modelId="{5AC73E15-51A1-4C9C-853A-19DEA4966AC1}" type="presParOf" srcId="{13C5FAF5-0ACC-4935-9CC8-42641B040232}" destId="{D5D6A5BE-8634-48FA-BDDE-2071C814A3E0}" srcOrd="1" destOrd="0" presId="urn:microsoft.com/office/officeart/2016/7/layout/BasicLinearProcessNumbered"/>
    <dgm:cxn modelId="{ED5E8CB6-5537-4FD7-9625-E5D785D49F89}" type="presParOf" srcId="{13C5FAF5-0ACC-4935-9CC8-42641B040232}" destId="{5ED3CFED-965D-4156-A0AE-D79F8837743D}" srcOrd="2" destOrd="0" presId="urn:microsoft.com/office/officeart/2016/7/layout/BasicLinearProcessNumbered"/>
    <dgm:cxn modelId="{025EA56D-50DB-4466-BBE3-1BA95555432A}" type="presParOf" srcId="{13C5FAF5-0ACC-4935-9CC8-42641B040232}" destId="{6E622464-5CF1-4DEA-B348-353B74EE6266}" srcOrd="3" destOrd="0" presId="urn:microsoft.com/office/officeart/2016/7/layout/BasicLinearProcessNumbered"/>
    <dgm:cxn modelId="{7EA23D34-8193-4AD6-BE0E-138D38F70221}" type="presParOf" srcId="{A4E39AC6-6801-411D-BB51-B2057326022B}" destId="{9EA50428-FD3D-4ADC-A06E-E0688CD4ECCD}" srcOrd="3" destOrd="0" presId="urn:microsoft.com/office/officeart/2016/7/layout/BasicLinearProcessNumbered"/>
    <dgm:cxn modelId="{4472D762-6C70-4C9E-88A9-5F013FC53D44}" type="presParOf" srcId="{A4E39AC6-6801-411D-BB51-B2057326022B}" destId="{29D8F21D-2B9F-4FBC-809A-F2643A4F9C53}" srcOrd="4" destOrd="0" presId="urn:microsoft.com/office/officeart/2016/7/layout/BasicLinearProcessNumbered"/>
    <dgm:cxn modelId="{D023420F-8437-4151-9D5C-621039B56E48}" type="presParOf" srcId="{29D8F21D-2B9F-4FBC-809A-F2643A4F9C53}" destId="{A282F69B-1A79-486A-93AF-E49A522B4B2E}" srcOrd="0" destOrd="0" presId="urn:microsoft.com/office/officeart/2016/7/layout/BasicLinearProcessNumbered"/>
    <dgm:cxn modelId="{C61094E7-0FB0-4F02-8D12-C3FA3AB30B17}" type="presParOf" srcId="{29D8F21D-2B9F-4FBC-809A-F2643A4F9C53}" destId="{97C928CC-123C-42C4-B1A1-A9A0CFC94C04}" srcOrd="1" destOrd="0" presId="urn:microsoft.com/office/officeart/2016/7/layout/BasicLinearProcessNumbered"/>
    <dgm:cxn modelId="{463BB32D-16F2-4DAB-A6CB-2505CED9F24B}" type="presParOf" srcId="{29D8F21D-2B9F-4FBC-809A-F2643A4F9C53}" destId="{0E861B9D-564D-455E-A88B-0D160483B893}" srcOrd="2" destOrd="0" presId="urn:microsoft.com/office/officeart/2016/7/layout/BasicLinearProcessNumbered"/>
    <dgm:cxn modelId="{4B8B4898-F523-4B5A-8698-7709D28A78EB}" type="presParOf" srcId="{29D8F21D-2B9F-4FBC-809A-F2643A4F9C53}" destId="{9FE8E319-DE36-4322-8494-0B2910A3916A}" srcOrd="3" destOrd="0" presId="urn:microsoft.com/office/officeart/2016/7/layout/BasicLinearProcessNumbered"/>
    <dgm:cxn modelId="{8FF84EF4-3B41-40DD-A0FE-5F0BB2542BA0}" type="presParOf" srcId="{A4E39AC6-6801-411D-BB51-B2057326022B}" destId="{1F5F9150-A041-4C58-A179-B3D7AEAF16EF}" srcOrd="5" destOrd="0" presId="urn:microsoft.com/office/officeart/2016/7/layout/BasicLinearProcessNumbered"/>
    <dgm:cxn modelId="{544EE4EE-13A2-4F87-9ED5-092493BFB75B}" type="presParOf" srcId="{A4E39AC6-6801-411D-BB51-B2057326022B}" destId="{36454F67-D931-4DCA-A39B-2C8718DB5303}" srcOrd="6" destOrd="0" presId="urn:microsoft.com/office/officeart/2016/7/layout/BasicLinearProcessNumbered"/>
    <dgm:cxn modelId="{C15EDC40-468B-465C-96AA-C82645A450A5}" type="presParOf" srcId="{36454F67-D931-4DCA-A39B-2C8718DB5303}" destId="{F62E4B71-FF46-4255-9291-62BE9D7EED26}" srcOrd="0" destOrd="0" presId="urn:microsoft.com/office/officeart/2016/7/layout/BasicLinearProcessNumbered"/>
    <dgm:cxn modelId="{82F65AFB-1DDD-43A3-922A-62D3B0C02821}" type="presParOf" srcId="{36454F67-D931-4DCA-A39B-2C8718DB5303}" destId="{6457D942-52A3-45E0-9593-AC2D33C8260D}" srcOrd="1" destOrd="0" presId="urn:microsoft.com/office/officeart/2016/7/layout/BasicLinearProcessNumbered"/>
    <dgm:cxn modelId="{620BE51D-8F6C-44C6-8409-CD7DD9AAB5BA}" type="presParOf" srcId="{36454F67-D931-4DCA-A39B-2C8718DB5303}" destId="{A2464C76-C393-4056-AE45-676D532BF8BD}" srcOrd="2" destOrd="0" presId="urn:microsoft.com/office/officeart/2016/7/layout/BasicLinearProcessNumbered"/>
    <dgm:cxn modelId="{A453F4F0-6382-480D-8C16-FF8A49D594AF}" type="presParOf" srcId="{36454F67-D931-4DCA-A39B-2C8718DB5303}" destId="{161DE8B2-DAE7-4B32-A047-E18FA013BAD4}" srcOrd="3" destOrd="0" presId="urn:microsoft.com/office/officeart/2016/7/layout/BasicLinearProcessNumbered"/>
    <dgm:cxn modelId="{4CDFC3F4-C223-490B-A747-9A8A7905FB0B}" type="presParOf" srcId="{A4E39AC6-6801-411D-BB51-B2057326022B}" destId="{8B457036-BDF7-42AA-9723-7C3CD03B42B4}" srcOrd="7" destOrd="0" presId="urn:microsoft.com/office/officeart/2016/7/layout/BasicLinearProcessNumbered"/>
    <dgm:cxn modelId="{A2ED267D-800D-464E-A594-57579F0EB45E}" type="presParOf" srcId="{A4E39AC6-6801-411D-BB51-B2057326022B}" destId="{51A28063-9DA1-462B-94C6-0BDFB20FAED1}" srcOrd="8" destOrd="0" presId="urn:microsoft.com/office/officeart/2016/7/layout/BasicLinearProcessNumbered"/>
    <dgm:cxn modelId="{10D19EFD-DC78-4F83-BB48-F5EDA3E75F57}" type="presParOf" srcId="{51A28063-9DA1-462B-94C6-0BDFB20FAED1}" destId="{A2EECCDE-1B93-4488-B1DB-3F28854FACA9}" srcOrd="0" destOrd="0" presId="urn:microsoft.com/office/officeart/2016/7/layout/BasicLinearProcessNumbered"/>
    <dgm:cxn modelId="{89F19BB5-C0A4-4605-BE2C-B7CBE93BCC67}" type="presParOf" srcId="{51A28063-9DA1-462B-94C6-0BDFB20FAED1}" destId="{B3F446A5-BF40-4D9E-819A-F008EACA3094}" srcOrd="1" destOrd="0" presId="urn:microsoft.com/office/officeart/2016/7/layout/BasicLinearProcessNumbered"/>
    <dgm:cxn modelId="{1BF9C553-F344-44A5-A759-E0EE166F5290}" type="presParOf" srcId="{51A28063-9DA1-462B-94C6-0BDFB20FAED1}" destId="{788B17A1-233F-4BD2-9D25-C10ED88FB9AD}" srcOrd="2" destOrd="0" presId="urn:microsoft.com/office/officeart/2016/7/layout/BasicLinearProcessNumbered"/>
    <dgm:cxn modelId="{D535B54E-742E-4B22-9EA5-24A17B2C80E0}" type="presParOf" srcId="{51A28063-9DA1-462B-94C6-0BDFB20FAED1}" destId="{18EA2AF1-481C-4B5B-B26F-CA24EACA2702}" srcOrd="3" destOrd="0" presId="urn:microsoft.com/office/officeart/2016/7/layout/BasicLinear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76B7528-C9B9-4CDA-A99C-CE542694018B}" type="doc">
      <dgm:prSet loTypeId="urn:microsoft.com/office/officeart/2005/8/layout/vList2" loCatId="list" qsTypeId="urn:microsoft.com/office/officeart/2005/8/quickstyle/simple5" qsCatId="simple" csTypeId="urn:microsoft.com/office/officeart/2005/8/colors/colorful2" csCatId="colorful" phldr="1"/>
      <dgm:spPr/>
      <dgm:t>
        <a:bodyPr/>
        <a:lstStyle/>
        <a:p>
          <a:endParaRPr lang="en-US"/>
        </a:p>
      </dgm:t>
    </dgm:pt>
    <dgm:pt modelId="{99175EFB-4B30-4763-B926-01DB987E075A}">
      <dgm:prSet/>
      <dgm:spPr/>
      <dgm:t>
        <a:bodyPr/>
        <a:lstStyle/>
        <a:p>
          <a:r>
            <a:rPr lang="en-US" dirty="0"/>
            <a:t>The Capital Improvement Plan (CIP) provides a long term roadmap for Town capital expenditures so that the Town can plan in advance for how to pay for them.</a:t>
          </a:r>
        </a:p>
      </dgm:t>
    </dgm:pt>
    <dgm:pt modelId="{54E39815-D4E2-4E1B-BC17-F62145D14C4B}" type="parTrans" cxnId="{EB78D23D-0D2D-4888-95E9-BA320CF547F4}">
      <dgm:prSet/>
      <dgm:spPr/>
      <dgm:t>
        <a:bodyPr/>
        <a:lstStyle/>
        <a:p>
          <a:endParaRPr lang="en-US"/>
        </a:p>
      </dgm:t>
    </dgm:pt>
    <dgm:pt modelId="{2FE47877-9AD0-46FD-AC7D-6F56D74192D5}" type="sibTrans" cxnId="{EB78D23D-0D2D-4888-95E9-BA320CF547F4}">
      <dgm:prSet/>
      <dgm:spPr/>
      <dgm:t>
        <a:bodyPr/>
        <a:lstStyle/>
        <a:p>
          <a:endParaRPr lang="en-US"/>
        </a:p>
      </dgm:t>
    </dgm:pt>
    <dgm:pt modelId="{BAE25D97-EF29-48F7-B8C7-3B913653C6D1}">
      <dgm:prSet/>
      <dgm:spPr/>
      <dgm:t>
        <a:bodyPr/>
        <a:lstStyle/>
        <a:p>
          <a:r>
            <a:rPr lang="en-US" dirty="0"/>
            <a:t>Capital expenditures are defined as any item that costs more than $25,000 (on its own or in aggregate) AND has a useful life greater than one year.</a:t>
          </a:r>
        </a:p>
      </dgm:t>
    </dgm:pt>
    <dgm:pt modelId="{996AB5C5-4DD7-4B32-8757-161761D76907}" type="parTrans" cxnId="{CD96F2BA-DCEE-4323-B7A4-9E32E20F0DFE}">
      <dgm:prSet/>
      <dgm:spPr/>
      <dgm:t>
        <a:bodyPr/>
        <a:lstStyle/>
        <a:p>
          <a:endParaRPr lang="en-US"/>
        </a:p>
      </dgm:t>
    </dgm:pt>
    <dgm:pt modelId="{58B76609-EF84-4A35-891B-F4031A944AFB}" type="sibTrans" cxnId="{CD96F2BA-DCEE-4323-B7A4-9E32E20F0DFE}">
      <dgm:prSet/>
      <dgm:spPr/>
      <dgm:t>
        <a:bodyPr/>
        <a:lstStyle/>
        <a:p>
          <a:endParaRPr lang="en-US"/>
        </a:p>
      </dgm:t>
    </dgm:pt>
    <dgm:pt modelId="{289089C4-6E02-4BB4-9178-AE33FE3B5CC7}">
      <dgm:prSet/>
      <dgm:spPr/>
      <dgm:t>
        <a:bodyPr/>
        <a:lstStyle/>
        <a:p>
          <a:r>
            <a:rPr lang="en-US" dirty="0"/>
            <a:t>This plan is presented on a 5 year model per Town Charter.</a:t>
          </a:r>
        </a:p>
      </dgm:t>
    </dgm:pt>
    <dgm:pt modelId="{0BAF52ED-A7AD-41C3-BC29-74662FF4D046}" type="parTrans" cxnId="{58AF2183-02BB-42AC-9300-CFDF88CCA0FF}">
      <dgm:prSet/>
      <dgm:spPr/>
      <dgm:t>
        <a:bodyPr/>
        <a:lstStyle/>
        <a:p>
          <a:endParaRPr lang="en-US"/>
        </a:p>
      </dgm:t>
    </dgm:pt>
    <dgm:pt modelId="{DBC22BA1-06F0-4E1F-B14F-D7BDACECE799}" type="sibTrans" cxnId="{58AF2183-02BB-42AC-9300-CFDF88CCA0FF}">
      <dgm:prSet/>
      <dgm:spPr/>
      <dgm:t>
        <a:bodyPr/>
        <a:lstStyle/>
        <a:p>
          <a:endParaRPr lang="en-US"/>
        </a:p>
      </dgm:t>
    </dgm:pt>
    <dgm:pt modelId="{7A06AB07-EF29-42DD-B256-1218C3AB884B}">
      <dgm:prSet/>
      <dgm:spPr/>
      <dgm:t>
        <a:bodyPr/>
        <a:lstStyle/>
        <a:p>
          <a:r>
            <a:rPr lang="en-US" dirty="0"/>
            <a:t>In addition to the 5 year plan forecasts, this report includes estimated annual cost of operating and maintaining vehicles and equipment, as well as the current mileage of those vehicles.</a:t>
          </a:r>
        </a:p>
      </dgm:t>
    </dgm:pt>
    <dgm:pt modelId="{43E1F169-D779-4B81-B68B-5E5DB9F17F20}" type="parTrans" cxnId="{24BD6D2B-5E7E-424A-B6C5-891B86547BB6}">
      <dgm:prSet/>
      <dgm:spPr/>
      <dgm:t>
        <a:bodyPr/>
        <a:lstStyle/>
        <a:p>
          <a:endParaRPr lang="en-US"/>
        </a:p>
      </dgm:t>
    </dgm:pt>
    <dgm:pt modelId="{CC9BB0DA-7B7B-4FFD-88DE-89D46858B929}" type="sibTrans" cxnId="{24BD6D2B-5E7E-424A-B6C5-891B86547BB6}">
      <dgm:prSet/>
      <dgm:spPr/>
      <dgm:t>
        <a:bodyPr/>
        <a:lstStyle/>
        <a:p>
          <a:endParaRPr lang="en-US"/>
        </a:p>
      </dgm:t>
    </dgm:pt>
    <dgm:pt modelId="{FDE80C3F-136A-44ED-BF66-9190837B2F5A}" type="pres">
      <dgm:prSet presAssocID="{776B7528-C9B9-4CDA-A99C-CE542694018B}" presName="linear" presStyleCnt="0">
        <dgm:presLayoutVars>
          <dgm:animLvl val="lvl"/>
          <dgm:resizeHandles val="exact"/>
        </dgm:presLayoutVars>
      </dgm:prSet>
      <dgm:spPr/>
    </dgm:pt>
    <dgm:pt modelId="{033C3E99-2DBF-411A-9D2B-B6997937BD55}" type="pres">
      <dgm:prSet presAssocID="{99175EFB-4B30-4763-B926-01DB987E075A}" presName="parentText" presStyleLbl="node1" presStyleIdx="0" presStyleCnt="4">
        <dgm:presLayoutVars>
          <dgm:chMax val="0"/>
          <dgm:bulletEnabled val="1"/>
        </dgm:presLayoutVars>
      </dgm:prSet>
      <dgm:spPr/>
    </dgm:pt>
    <dgm:pt modelId="{111E50F9-0715-4813-A71C-56EC622B57DB}" type="pres">
      <dgm:prSet presAssocID="{2FE47877-9AD0-46FD-AC7D-6F56D74192D5}" presName="spacer" presStyleCnt="0"/>
      <dgm:spPr/>
    </dgm:pt>
    <dgm:pt modelId="{15361F28-8BAB-4D7A-8B88-64D33AA6854C}" type="pres">
      <dgm:prSet presAssocID="{BAE25D97-EF29-48F7-B8C7-3B913653C6D1}" presName="parentText" presStyleLbl="node1" presStyleIdx="1" presStyleCnt="4">
        <dgm:presLayoutVars>
          <dgm:chMax val="0"/>
          <dgm:bulletEnabled val="1"/>
        </dgm:presLayoutVars>
      </dgm:prSet>
      <dgm:spPr/>
    </dgm:pt>
    <dgm:pt modelId="{524FE614-0C9B-4DC2-B1D4-BF16B5C3DD34}" type="pres">
      <dgm:prSet presAssocID="{58B76609-EF84-4A35-891B-F4031A944AFB}" presName="spacer" presStyleCnt="0"/>
      <dgm:spPr/>
    </dgm:pt>
    <dgm:pt modelId="{DA765297-A301-420E-AB31-67A0AB696FE8}" type="pres">
      <dgm:prSet presAssocID="{289089C4-6E02-4BB4-9178-AE33FE3B5CC7}" presName="parentText" presStyleLbl="node1" presStyleIdx="2" presStyleCnt="4">
        <dgm:presLayoutVars>
          <dgm:chMax val="0"/>
          <dgm:bulletEnabled val="1"/>
        </dgm:presLayoutVars>
      </dgm:prSet>
      <dgm:spPr/>
    </dgm:pt>
    <dgm:pt modelId="{2E98B39F-5375-468F-B1DE-34C26CC330DF}" type="pres">
      <dgm:prSet presAssocID="{DBC22BA1-06F0-4E1F-B14F-D7BDACECE799}" presName="spacer" presStyleCnt="0"/>
      <dgm:spPr/>
    </dgm:pt>
    <dgm:pt modelId="{754B1D43-D14A-4FA0-9F20-05B71A0F1707}" type="pres">
      <dgm:prSet presAssocID="{7A06AB07-EF29-42DD-B256-1218C3AB884B}" presName="parentText" presStyleLbl="node1" presStyleIdx="3" presStyleCnt="4">
        <dgm:presLayoutVars>
          <dgm:chMax val="0"/>
          <dgm:bulletEnabled val="1"/>
        </dgm:presLayoutVars>
      </dgm:prSet>
      <dgm:spPr/>
    </dgm:pt>
  </dgm:ptLst>
  <dgm:cxnLst>
    <dgm:cxn modelId="{24BD6D2B-5E7E-424A-B6C5-891B86547BB6}" srcId="{776B7528-C9B9-4CDA-A99C-CE542694018B}" destId="{7A06AB07-EF29-42DD-B256-1218C3AB884B}" srcOrd="3" destOrd="0" parTransId="{43E1F169-D779-4B81-B68B-5E5DB9F17F20}" sibTransId="{CC9BB0DA-7B7B-4FFD-88DE-89D46858B929}"/>
    <dgm:cxn modelId="{EB78D23D-0D2D-4888-95E9-BA320CF547F4}" srcId="{776B7528-C9B9-4CDA-A99C-CE542694018B}" destId="{99175EFB-4B30-4763-B926-01DB987E075A}" srcOrd="0" destOrd="0" parTransId="{54E39815-D4E2-4E1B-BC17-F62145D14C4B}" sibTransId="{2FE47877-9AD0-46FD-AC7D-6F56D74192D5}"/>
    <dgm:cxn modelId="{89FFCA68-10D0-4A5D-B164-4D486A1D8277}" type="presOf" srcId="{99175EFB-4B30-4763-B926-01DB987E075A}" destId="{033C3E99-2DBF-411A-9D2B-B6997937BD55}" srcOrd="0" destOrd="0" presId="urn:microsoft.com/office/officeart/2005/8/layout/vList2"/>
    <dgm:cxn modelId="{FD889D58-3CCF-4BF0-AB9B-7547B84CE9C5}" type="presOf" srcId="{776B7528-C9B9-4CDA-A99C-CE542694018B}" destId="{FDE80C3F-136A-44ED-BF66-9190837B2F5A}" srcOrd="0" destOrd="0" presId="urn:microsoft.com/office/officeart/2005/8/layout/vList2"/>
    <dgm:cxn modelId="{2F312E7E-E697-406A-8705-4279981F7A81}" type="presOf" srcId="{289089C4-6E02-4BB4-9178-AE33FE3B5CC7}" destId="{DA765297-A301-420E-AB31-67A0AB696FE8}" srcOrd="0" destOrd="0" presId="urn:microsoft.com/office/officeart/2005/8/layout/vList2"/>
    <dgm:cxn modelId="{58AF2183-02BB-42AC-9300-CFDF88CCA0FF}" srcId="{776B7528-C9B9-4CDA-A99C-CE542694018B}" destId="{289089C4-6E02-4BB4-9178-AE33FE3B5CC7}" srcOrd="2" destOrd="0" parTransId="{0BAF52ED-A7AD-41C3-BC29-74662FF4D046}" sibTransId="{DBC22BA1-06F0-4E1F-B14F-D7BDACECE799}"/>
    <dgm:cxn modelId="{CD96F2BA-DCEE-4323-B7A4-9E32E20F0DFE}" srcId="{776B7528-C9B9-4CDA-A99C-CE542694018B}" destId="{BAE25D97-EF29-48F7-B8C7-3B913653C6D1}" srcOrd="1" destOrd="0" parTransId="{996AB5C5-4DD7-4B32-8757-161761D76907}" sibTransId="{58B76609-EF84-4A35-891B-F4031A944AFB}"/>
    <dgm:cxn modelId="{B42265E0-33A5-454E-AC79-555B3A18C31A}" type="presOf" srcId="{7A06AB07-EF29-42DD-B256-1218C3AB884B}" destId="{754B1D43-D14A-4FA0-9F20-05B71A0F1707}" srcOrd="0" destOrd="0" presId="urn:microsoft.com/office/officeart/2005/8/layout/vList2"/>
    <dgm:cxn modelId="{3B1652F4-7A2C-4901-AD5F-9AE18F5E2E52}" type="presOf" srcId="{BAE25D97-EF29-48F7-B8C7-3B913653C6D1}" destId="{15361F28-8BAB-4D7A-8B88-64D33AA6854C}" srcOrd="0" destOrd="0" presId="urn:microsoft.com/office/officeart/2005/8/layout/vList2"/>
    <dgm:cxn modelId="{C76CC21C-4F86-4C51-8ACF-2093CFA75DF9}" type="presParOf" srcId="{FDE80C3F-136A-44ED-BF66-9190837B2F5A}" destId="{033C3E99-2DBF-411A-9D2B-B6997937BD55}" srcOrd="0" destOrd="0" presId="urn:microsoft.com/office/officeart/2005/8/layout/vList2"/>
    <dgm:cxn modelId="{FB5CE807-E3B4-4077-8246-8CA9846082EC}" type="presParOf" srcId="{FDE80C3F-136A-44ED-BF66-9190837B2F5A}" destId="{111E50F9-0715-4813-A71C-56EC622B57DB}" srcOrd="1" destOrd="0" presId="urn:microsoft.com/office/officeart/2005/8/layout/vList2"/>
    <dgm:cxn modelId="{3D6835C0-B2C5-47EA-9F97-B253567BF1EF}" type="presParOf" srcId="{FDE80C3F-136A-44ED-BF66-9190837B2F5A}" destId="{15361F28-8BAB-4D7A-8B88-64D33AA6854C}" srcOrd="2" destOrd="0" presId="urn:microsoft.com/office/officeart/2005/8/layout/vList2"/>
    <dgm:cxn modelId="{1244778A-913D-477E-90FF-A6899931B266}" type="presParOf" srcId="{FDE80C3F-136A-44ED-BF66-9190837B2F5A}" destId="{524FE614-0C9B-4DC2-B1D4-BF16B5C3DD34}" srcOrd="3" destOrd="0" presId="urn:microsoft.com/office/officeart/2005/8/layout/vList2"/>
    <dgm:cxn modelId="{ED526EFB-5F98-4233-AB41-3A83853D9A18}" type="presParOf" srcId="{FDE80C3F-136A-44ED-BF66-9190837B2F5A}" destId="{DA765297-A301-420E-AB31-67A0AB696FE8}" srcOrd="4" destOrd="0" presId="urn:microsoft.com/office/officeart/2005/8/layout/vList2"/>
    <dgm:cxn modelId="{8D0679A4-C464-445A-B3B6-6C6EBAD9A192}" type="presParOf" srcId="{FDE80C3F-136A-44ED-BF66-9190837B2F5A}" destId="{2E98B39F-5375-468F-B1DE-34C26CC330DF}" srcOrd="5" destOrd="0" presId="urn:microsoft.com/office/officeart/2005/8/layout/vList2"/>
    <dgm:cxn modelId="{D767EBC6-5DF2-4EE9-9A13-54040BF678F0}" type="presParOf" srcId="{FDE80C3F-136A-44ED-BF66-9190837B2F5A}" destId="{754B1D43-D14A-4FA0-9F20-05B71A0F1707}" srcOrd="6"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84F501F-C8D3-4FBA-AD34-083CCD9669E9}"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6B68BB74-A050-42D8-B18C-8B41748400C7}">
      <dgm:prSet/>
      <dgm:spPr/>
      <dgm:t>
        <a:bodyPr/>
        <a:lstStyle/>
        <a:p>
          <a:pPr>
            <a:lnSpc>
              <a:spcPct val="100000"/>
            </a:lnSpc>
          </a:pPr>
          <a:r>
            <a:rPr lang="en-US"/>
            <a:t>Special revenues and reserves are either revenues the Town has received that must be used for a specific purpose (such as grants or donations), or money set aside for a specific use (such as saving up for a capital project)</a:t>
          </a:r>
        </a:p>
      </dgm:t>
    </dgm:pt>
    <dgm:pt modelId="{36BC96A2-8535-479B-8F6E-7641E9A18F77}" type="parTrans" cxnId="{3CAA527C-2562-4905-960F-02C9FB2EF0C7}">
      <dgm:prSet/>
      <dgm:spPr/>
      <dgm:t>
        <a:bodyPr/>
        <a:lstStyle/>
        <a:p>
          <a:endParaRPr lang="en-US"/>
        </a:p>
      </dgm:t>
    </dgm:pt>
    <dgm:pt modelId="{FC26DCEC-38FF-4211-8F43-22B90A53492C}" type="sibTrans" cxnId="{3CAA527C-2562-4905-960F-02C9FB2EF0C7}">
      <dgm:prSet/>
      <dgm:spPr/>
      <dgm:t>
        <a:bodyPr/>
        <a:lstStyle/>
        <a:p>
          <a:endParaRPr lang="en-US"/>
        </a:p>
      </dgm:t>
    </dgm:pt>
    <dgm:pt modelId="{F50E9A40-1F2B-49AD-9037-755132D37DD5}">
      <dgm:prSet/>
      <dgm:spPr/>
      <dgm:t>
        <a:bodyPr/>
        <a:lstStyle/>
        <a:p>
          <a:pPr>
            <a:lnSpc>
              <a:spcPct val="100000"/>
            </a:lnSpc>
          </a:pPr>
          <a:r>
            <a:rPr lang="en-US" dirty="0"/>
            <a:t>Work is still ongoing to validate the balances and purposes of these funds, due to these efforts, no official budget for these funds will be provided for FY26</a:t>
          </a:r>
        </a:p>
      </dgm:t>
    </dgm:pt>
    <dgm:pt modelId="{7A1805E0-479B-4C9F-B489-53C08FBE7C1F}" type="parTrans" cxnId="{58F538D7-722F-4338-A638-20C4CF0C8488}">
      <dgm:prSet/>
      <dgm:spPr/>
      <dgm:t>
        <a:bodyPr/>
        <a:lstStyle/>
        <a:p>
          <a:endParaRPr lang="en-US"/>
        </a:p>
      </dgm:t>
    </dgm:pt>
    <dgm:pt modelId="{9BA5875D-4F93-4E46-9338-98E412A4D9C9}" type="sibTrans" cxnId="{58F538D7-722F-4338-A638-20C4CF0C8488}">
      <dgm:prSet/>
      <dgm:spPr/>
      <dgm:t>
        <a:bodyPr/>
        <a:lstStyle/>
        <a:p>
          <a:endParaRPr lang="en-US"/>
        </a:p>
      </dgm:t>
    </dgm:pt>
    <dgm:pt modelId="{E1593193-914F-41A4-B4FA-2E3634682375}" type="pres">
      <dgm:prSet presAssocID="{A84F501F-C8D3-4FBA-AD34-083CCD9669E9}" presName="root" presStyleCnt="0">
        <dgm:presLayoutVars>
          <dgm:dir/>
          <dgm:resizeHandles val="exact"/>
        </dgm:presLayoutVars>
      </dgm:prSet>
      <dgm:spPr/>
    </dgm:pt>
    <dgm:pt modelId="{025D1B66-1C45-4761-93B5-441DF4CE020E}" type="pres">
      <dgm:prSet presAssocID="{6B68BB74-A050-42D8-B18C-8B41748400C7}" presName="compNode" presStyleCnt="0"/>
      <dgm:spPr/>
    </dgm:pt>
    <dgm:pt modelId="{22474EBE-B5A1-4E18-9C6B-08BEC89327AF}" type="pres">
      <dgm:prSet presAssocID="{6B68BB74-A050-42D8-B18C-8B41748400C7}" presName="bgRect" presStyleLbl="bgShp" presStyleIdx="0" presStyleCnt="2"/>
      <dgm:spPr/>
    </dgm:pt>
    <dgm:pt modelId="{18EF18E3-30E5-4986-B0F7-2745AD4AF08D}" type="pres">
      <dgm:prSet presAssocID="{6B68BB74-A050-42D8-B18C-8B41748400C7}"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llar"/>
        </a:ext>
      </dgm:extLst>
    </dgm:pt>
    <dgm:pt modelId="{18F79131-5580-402C-9C5A-AEFEA5DBD379}" type="pres">
      <dgm:prSet presAssocID="{6B68BB74-A050-42D8-B18C-8B41748400C7}" presName="spaceRect" presStyleCnt="0"/>
      <dgm:spPr/>
    </dgm:pt>
    <dgm:pt modelId="{6D34427B-519F-490B-8B2C-9AB42D0E5ECC}" type="pres">
      <dgm:prSet presAssocID="{6B68BB74-A050-42D8-B18C-8B41748400C7}" presName="parTx" presStyleLbl="revTx" presStyleIdx="0" presStyleCnt="2">
        <dgm:presLayoutVars>
          <dgm:chMax val="0"/>
          <dgm:chPref val="0"/>
        </dgm:presLayoutVars>
      </dgm:prSet>
      <dgm:spPr/>
    </dgm:pt>
    <dgm:pt modelId="{60E4DC29-C1AB-4DB4-99EE-BF0050949F57}" type="pres">
      <dgm:prSet presAssocID="{FC26DCEC-38FF-4211-8F43-22B90A53492C}" presName="sibTrans" presStyleCnt="0"/>
      <dgm:spPr/>
    </dgm:pt>
    <dgm:pt modelId="{4BAD19E8-0853-4919-BACB-685E03BF84A5}" type="pres">
      <dgm:prSet presAssocID="{F50E9A40-1F2B-49AD-9037-755132D37DD5}" presName="compNode" presStyleCnt="0"/>
      <dgm:spPr/>
    </dgm:pt>
    <dgm:pt modelId="{DE90C388-DB1E-49FF-81F8-0A43E351541B}" type="pres">
      <dgm:prSet presAssocID="{F50E9A40-1F2B-49AD-9037-755132D37DD5}" presName="bgRect" presStyleLbl="bgShp" presStyleIdx="1" presStyleCnt="2"/>
      <dgm:spPr/>
    </dgm:pt>
    <dgm:pt modelId="{42D22AC0-93FD-47D1-9BC2-F791CE6DDD8F}" type="pres">
      <dgm:prSet presAssocID="{F50E9A40-1F2B-49AD-9037-755132D37DD5}"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Euro"/>
        </a:ext>
      </dgm:extLst>
    </dgm:pt>
    <dgm:pt modelId="{22C9B5B7-BC86-43C9-AC79-8379B7DD6F12}" type="pres">
      <dgm:prSet presAssocID="{F50E9A40-1F2B-49AD-9037-755132D37DD5}" presName="spaceRect" presStyleCnt="0"/>
      <dgm:spPr/>
    </dgm:pt>
    <dgm:pt modelId="{177DEB14-5DE1-4081-931F-2EAC6936E26A}" type="pres">
      <dgm:prSet presAssocID="{F50E9A40-1F2B-49AD-9037-755132D37DD5}" presName="parTx" presStyleLbl="revTx" presStyleIdx="1" presStyleCnt="2">
        <dgm:presLayoutVars>
          <dgm:chMax val="0"/>
          <dgm:chPref val="0"/>
        </dgm:presLayoutVars>
      </dgm:prSet>
      <dgm:spPr/>
    </dgm:pt>
  </dgm:ptLst>
  <dgm:cxnLst>
    <dgm:cxn modelId="{22BF0923-4501-41C8-B878-DF6AD9665A66}" type="presOf" srcId="{6B68BB74-A050-42D8-B18C-8B41748400C7}" destId="{6D34427B-519F-490B-8B2C-9AB42D0E5ECC}" srcOrd="0" destOrd="0" presId="urn:microsoft.com/office/officeart/2018/2/layout/IconVerticalSolidList"/>
    <dgm:cxn modelId="{3CAA527C-2562-4905-960F-02C9FB2EF0C7}" srcId="{A84F501F-C8D3-4FBA-AD34-083CCD9669E9}" destId="{6B68BB74-A050-42D8-B18C-8B41748400C7}" srcOrd="0" destOrd="0" parTransId="{36BC96A2-8535-479B-8F6E-7641E9A18F77}" sibTransId="{FC26DCEC-38FF-4211-8F43-22B90A53492C}"/>
    <dgm:cxn modelId="{58F538D7-722F-4338-A638-20C4CF0C8488}" srcId="{A84F501F-C8D3-4FBA-AD34-083CCD9669E9}" destId="{F50E9A40-1F2B-49AD-9037-755132D37DD5}" srcOrd="1" destOrd="0" parTransId="{7A1805E0-479B-4C9F-B489-53C08FBE7C1F}" sibTransId="{9BA5875D-4F93-4E46-9338-98E412A4D9C9}"/>
    <dgm:cxn modelId="{84446FE7-2389-48AA-AB7C-77F68C576CDA}" type="presOf" srcId="{A84F501F-C8D3-4FBA-AD34-083CCD9669E9}" destId="{E1593193-914F-41A4-B4FA-2E3634682375}" srcOrd="0" destOrd="0" presId="urn:microsoft.com/office/officeart/2018/2/layout/IconVerticalSolidList"/>
    <dgm:cxn modelId="{AE65B5E8-D39E-4E50-90A9-6470D10C51C0}" type="presOf" srcId="{F50E9A40-1F2B-49AD-9037-755132D37DD5}" destId="{177DEB14-5DE1-4081-931F-2EAC6936E26A}" srcOrd="0" destOrd="0" presId="urn:microsoft.com/office/officeart/2018/2/layout/IconVerticalSolidList"/>
    <dgm:cxn modelId="{B2D1180D-D4CF-4622-AFD9-37929721073F}" type="presParOf" srcId="{E1593193-914F-41A4-B4FA-2E3634682375}" destId="{025D1B66-1C45-4761-93B5-441DF4CE020E}" srcOrd="0" destOrd="0" presId="urn:microsoft.com/office/officeart/2018/2/layout/IconVerticalSolidList"/>
    <dgm:cxn modelId="{4719877E-DCF9-4C56-99A3-9704A7DB5152}" type="presParOf" srcId="{025D1B66-1C45-4761-93B5-441DF4CE020E}" destId="{22474EBE-B5A1-4E18-9C6B-08BEC89327AF}" srcOrd="0" destOrd="0" presId="urn:microsoft.com/office/officeart/2018/2/layout/IconVerticalSolidList"/>
    <dgm:cxn modelId="{F4AD59F1-9374-454F-B4AB-507E28D7F809}" type="presParOf" srcId="{025D1B66-1C45-4761-93B5-441DF4CE020E}" destId="{18EF18E3-30E5-4986-B0F7-2745AD4AF08D}" srcOrd="1" destOrd="0" presId="urn:microsoft.com/office/officeart/2018/2/layout/IconVerticalSolidList"/>
    <dgm:cxn modelId="{FE7797E8-D641-4BB9-A711-712D40B72FBA}" type="presParOf" srcId="{025D1B66-1C45-4761-93B5-441DF4CE020E}" destId="{18F79131-5580-402C-9C5A-AEFEA5DBD379}" srcOrd="2" destOrd="0" presId="urn:microsoft.com/office/officeart/2018/2/layout/IconVerticalSolidList"/>
    <dgm:cxn modelId="{DF12206B-E37C-46D0-9091-2FA485ACF729}" type="presParOf" srcId="{025D1B66-1C45-4761-93B5-441DF4CE020E}" destId="{6D34427B-519F-490B-8B2C-9AB42D0E5ECC}" srcOrd="3" destOrd="0" presId="urn:microsoft.com/office/officeart/2018/2/layout/IconVerticalSolidList"/>
    <dgm:cxn modelId="{1FA9EBBE-9609-40A7-9799-C23647BFDD29}" type="presParOf" srcId="{E1593193-914F-41A4-B4FA-2E3634682375}" destId="{60E4DC29-C1AB-4DB4-99EE-BF0050949F57}" srcOrd="1" destOrd="0" presId="urn:microsoft.com/office/officeart/2018/2/layout/IconVerticalSolidList"/>
    <dgm:cxn modelId="{89123774-0826-44B6-9295-0DC139D1BD85}" type="presParOf" srcId="{E1593193-914F-41A4-B4FA-2E3634682375}" destId="{4BAD19E8-0853-4919-BACB-685E03BF84A5}" srcOrd="2" destOrd="0" presId="urn:microsoft.com/office/officeart/2018/2/layout/IconVerticalSolidList"/>
    <dgm:cxn modelId="{7E429126-C9D6-42BC-A395-03C47C5EAC37}" type="presParOf" srcId="{4BAD19E8-0853-4919-BACB-685E03BF84A5}" destId="{DE90C388-DB1E-49FF-81F8-0A43E351541B}" srcOrd="0" destOrd="0" presId="urn:microsoft.com/office/officeart/2018/2/layout/IconVerticalSolidList"/>
    <dgm:cxn modelId="{CBBF81A6-E2F3-45F7-8643-97E69B99DB3B}" type="presParOf" srcId="{4BAD19E8-0853-4919-BACB-685E03BF84A5}" destId="{42D22AC0-93FD-47D1-9BC2-F791CE6DDD8F}" srcOrd="1" destOrd="0" presId="urn:microsoft.com/office/officeart/2018/2/layout/IconVerticalSolidList"/>
    <dgm:cxn modelId="{D86203A5-003A-4A4B-BF06-E93AD09408A4}" type="presParOf" srcId="{4BAD19E8-0853-4919-BACB-685E03BF84A5}" destId="{22C9B5B7-BC86-43C9-AC79-8379B7DD6F12}" srcOrd="2" destOrd="0" presId="urn:microsoft.com/office/officeart/2018/2/layout/IconVerticalSolidList"/>
    <dgm:cxn modelId="{FBE8C398-B9BF-4DD9-931B-94B28828483C}" type="presParOf" srcId="{4BAD19E8-0853-4919-BACB-685E03BF84A5}" destId="{177DEB14-5DE1-4081-931F-2EAC6936E26A}"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D84B2F-C117-452D-8B90-3DE2D4DF6E79}">
      <dsp:nvSpPr>
        <dsp:cNvPr id="0" name=""/>
        <dsp:cNvSpPr/>
      </dsp:nvSpPr>
      <dsp:spPr>
        <a:xfrm>
          <a:off x="3701" y="396419"/>
          <a:ext cx="2004303" cy="2806024"/>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263" tIns="330200" rIns="156263" bIns="330200" numCol="1" spcCol="1270" anchor="t" anchorCtr="0">
          <a:noAutofit/>
        </a:bodyPr>
        <a:lstStyle/>
        <a:p>
          <a:pPr marL="0" lvl="0" indent="0" algn="l" defTabSz="488950">
            <a:lnSpc>
              <a:spcPct val="90000"/>
            </a:lnSpc>
            <a:spcBef>
              <a:spcPct val="0"/>
            </a:spcBef>
            <a:spcAft>
              <a:spcPct val="35000"/>
            </a:spcAft>
            <a:buNone/>
          </a:pPr>
          <a:r>
            <a:rPr lang="en-US" sz="1100" kern="1200"/>
            <a:t>Collaborate with other stakeholders to consolidate services and improve efficiency.</a:t>
          </a:r>
        </a:p>
        <a:p>
          <a:pPr marL="57150" lvl="1" indent="-57150" algn="l" defTabSz="400050">
            <a:lnSpc>
              <a:spcPct val="90000"/>
            </a:lnSpc>
            <a:spcBef>
              <a:spcPct val="0"/>
            </a:spcBef>
            <a:spcAft>
              <a:spcPct val="15000"/>
            </a:spcAft>
            <a:buChar char="•"/>
          </a:pPr>
          <a:r>
            <a:rPr lang="en-US" sz="900" kern="1200" dirty="0"/>
            <a:t>Reduction in HR expenses</a:t>
          </a:r>
        </a:p>
        <a:p>
          <a:pPr marL="57150" lvl="1" indent="-57150" algn="l" defTabSz="400050">
            <a:lnSpc>
              <a:spcPct val="90000"/>
            </a:lnSpc>
            <a:spcBef>
              <a:spcPct val="0"/>
            </a:spcBef>
            <a:spcAft>
              <a:spcPct val="15000"/>
            </a:spcAft>
            <a:buChar char="•"/>
          </a:pPr>
          <a:r>
            <a:rPr lang="en-US" sz="900" kern="1200" dirty="0"/>
            <a:t>Replacement of 2 FT positions replaced with 1 FT shared between two departments</a:t>
          </a:r>
        </a:p>
      </dsp:txBody>
      <dsp:txXfrm>
        <a:off x="3701" y="1462708"/>
        <a:ext cx="2004303" cy="1683614"/>
      </dsp:txXfrm>
    </dsp:sp>
    <dsp:sp modelId="{5A33B9C2-D0E1-413A-8780-7B032FB5D6AC}">
      <dsp:nvSpPr>
        <dsp:cNvPr id="0" name=""/>
        <dsp:cNvSpPr/>
      </dsp:nvSpPr>
      <dsp:spPr>
        <a:xfrm>
          <a:off x="584949" y="677021"/>
          <a:ext cx="841807" cy="841807"/>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5631" tIns="12700" rIns="65631" bIns="12700" numCol="1" spcCol="1270" anchor="ctr" anchorCtr="0">
          <a:noAutofit/>
        </a:bodyPr>
        <a:lstStyle/>
        <a:p>
          <a:pPr marL="0" lvl="0" indent="0" algn="ctr" defTabSz="1866900">
            <a:lnSpc>
              <a:spcPct val="90000"/>
            </a:lnSpc>
            <a:spcBef>
              <a:spcPct val="0"/>
            </a:spcBef>
            <a:spcAft>
              <a:spcPct val="35000"/>
            </a:spcAft>
            <a:buNone/>
          </a:pPr>
          <a:r>
            <a:rPr lang="en-US" sz="4200" kern="1200"/>
            <a:t>1</a:t>
          </a:r>
        </a:p>
      </dsp:txBody>
      <dsp:txXfrm>
        <a:off x="708229" y="800301"/>
        <a:ext cx="595247" cy="595247"/>
      </dsp:txXfrm>
    </dsp:sp>
    <dsp:sp modelId="{B107A6A1-A0E0-4ABD-A552-4C89FC08EB41}">
      <dsp:nvSpPr>
        <dsp:cNvPr id="0" name=""/>
        <dsp:cNvSpPr/>
      </dsp:nvSpPr>
      <dsp:spPr>
        <a:xfrm>
          <a:off x="3701" y="3202371"/>
          <a:ext cx="2004303" cy="72"/>
        </a:xfrm>
        <a:prstGeom prst="rect">
          <a:avLst/>
        </a:prstGeom>
        <a:solidFill>
          <a:schemeClr val="accent2">
            <a:hueOff val="211977"/>
            <a:satOff val="-4836"/>
            <a:lumOff val="1787"/>
            <a:alphaOff val="0"/>
          </a:schemeClr>
        </a:solidFill>
        <a:ln w="12700" cap="flat" cmpd="sng" algn="ctr">
          <a:solidFill>
            <a:schemeClr val="accent2">
              <a:hueOff val="211977"/>
              <a:satOff val="-4836"/>
              <a:lumOff val="178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345DB78-2931-4B00-9439-49A01727CC8F}">
      <dsp:nvSpPr>
        <dsp:cNvPr id="0" name=""/>
        <dsp:cNvSpPr/>
      </dsp:nvSpPr>
      <dsp:spPr>
        <a:xfrm>
          <a:off x="2208435" y="396419"/>
          <a:ext cx="2004303" cy="2806024"/>
        </a:xfrm>
        <a:prstGeom prst="rect">
          <a:avLst/>
        </a:prstGeom>
        <a:solidFill>
          <a:schemeClr val="accent2">
            <a:tint val="40000"/>
            <a:alpha val="90000"/>
            <a:hueOff val="493641"/>
            <a:satOff val="-1293"/>
            <a:lumOff val="463"/>
            <a:alphaOff val="0"/>
          </a:schemeClr>
        </a:solidFill>
        <a:ln w="12700" cap="flat" cmpd="sng" algn="ctr">
          <a:solidFill>
            <a:schemeClr val="accent2">
              <a:tint val="40000"/>
              <a:alpha val="90000"/>
              <a:hueOff val="493641"/>
              <a:satOff val="-1293"/>
              <a:lumOff val="46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263" tIns="330200" rIns="156263" bIns="330200" numCol="1" spcCol="1270" anchor="t" anchorCtr="0">
          <a:noAutofit/>
        </a:bodyPr>
        <a:lstStyle/>
        <a:p>
          <a:pPr marL="0" lvl="0" indent="0" algn="l" defTabSz="488950">
            <a:lnSpc>
              <a:spcPct val="90000"/>
            </a:lnSpc>
            <a:spcBef>
              <a:spcPct val="0"/>
            </a:spcBef>
            <a:spcAft>
              <a:spcPct val="35000"/>
            </a:spcAft>
            <a:buNone/>
          </a:pPr>
          <a:r>
            <a:rPr lang="en-US" sz="1100" kern="1200"/>
            <a:t>Take significant steps towards a new public safety building and emergency service improvements.</a:t>
          </a:r>
        </a:p>
        <a:p>
          <a:pPr marL="57150" lvl="1" indent="-57150" algn="l" defTabSz="400050">
            <a:lnSpc>
              <a:spcPct val="90000"/>
            </a:lnSpc>
            <a:spcBef>
              <a:spcPct val="0"/>
            </a:spcBef>
            <a:spcAft>
              <a:spcPct val="15000"/>
            </a:spcAft>
            <a:buChar char="•"/>
          </a:pPr>
          <a:r>
            <a:rPr lang="en-US" sz="900" kern="1200"/>
            <a:t>PS Building engineering/design</a:t>
          </a:r>
        </a:p>
        <a:p>
          <a:pPr marL="57150" lvl="1" indent="-57150" algn="l" defTabSz="400050">
            <a:lnSpc>
              <a:spcPct val="90000"/>
            </a:lnSpc>
            <a:spcBef>
              <a:spcPct val="0"/>
            </a:spcBef>
            <a:spcAft>
              <a:spcPct val="15000"/>
            </a:spcAft>
            <a:buChar char="•"/>
          </a:pPr>
          <a:r>
            <a:rPr lang="en-US" sz="900" kern="1200"/>
            <a:t>24/7 Fire Department</a:t>
          </a:r>
        </a:p>
      </dsp:txBody>
      <dsp:txXfrm>
        <a:off x="2208435" y="1462708"/>
        <a:ext cx="2004303" cy="1683614"/>
      </dsp:txXfrm>
    </dsp:sp>
    <dsp:sp modelId="{D5D6A5BE-8634-48FA-BDDE-2071C814A3E0}">
      <dsp:nvSpPr>
        <dsp:cNvPr id="0" name=""/>
        <dsp:cNvSpPr/>
      </dsp:nvSpPr>
      <dsp:spPr>
        <a:xfrm>
          <a:off x="2789683" y="677021"/>
          <a:ext cx="841807" cy="841807"/>
        </a:xfrm>
        <a:prstGeom prst="ellipse">
          <a:avLst/>
        </a:prstGeom>
        <a:solidFill>
          <a:schemeClr val="accent2">
            <a:hueOff val="423953"/>
            <a:satOff val="-9673"/>
            <a:lumOff val="3573"/>
            <a:alphaOff val="0"/>
          </a:schemeClr>
        </a:solidFill>
        <a:ln w="12700" cap="flat" cmpd="sng" algn="ctr">
          <a:solidFill>
            <a:schemeClr val="accent2">
              <a:hueOff val="423953"/>
              <a:satOff val="-9673"/>
              <a:lumOff val="357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5631" tIns="12700" rIns="65631" bIns="12700" numCol="1" spcCol="1270" anchor="ctr" anchorCtr="0">
          <a:noAutofit/>
        </a:bodyPr>
        <a:lstStyle/>
        <a:p>
          <a:pPr marL="0" lvl="0" indent="0" algn="ctr" defTabSz="1866900">
            <a:lnSpc>
              <a:spcPct val="90000"/>
            </a:lnSpc>
            <a:spcBef>
              <a:spcPct val="0"/>
            </a:spcBef>
            <a:spcAft>
              <a:spcPct val="35000"/>
            </a:spcAft>
            <a:buNone/>
          </a:pPr>
          <a:r>
            <a:rPr lang="en-US" sz="4200" kern="1200"/>
            <a:t>2</a:t>
          </a:r>
        </a:p>
      </dsp:txBody>
      <dsp:txXfrm>
        <a:off x="2912963" y="800301"/>
        <a:ext cx="595247" cy="595247"/>
      </dsp:txXfrm>
    </dsp:sp>
    <dsp:sp modelId="{5ED3CFED-965D-4156-A0AE-D79F8837743D}">
      <dsp:nvSpPr>
        <dsp:cNvPr id="0" name=""/>
        <dsp:cNvSpPr/>
      </dsp:nvSpPr>
      <dsp:spPr>
        <a:xfrm>
          <a:off x="2208435" y="3202371"/>
          <a:ext cx="2004303" cy="72"/>
        </a:xfrm>
        <a:prstGeom prst="rect">
          <a:avLst/>
        </a:prstGeom>
        <a:solidFill>
          <a:schemeClr val="accent2">
            <a:hueOff val="635930"/>
            <a:satOff val="-14509"/>
            <a:lumOff val="5360"/>
            <a:alphaOff val="0"/>
          </a:schemeClr>
        </a:solidFill>
        <a:ln w="12700" cap="flat" cmpd="sng" algn="ctr">
          <a:solidFill>
            <a:schemeClr val="accent2">
              <a:hueOff val="635930"/>
              <a:satOff val="-14509"/>
              <a:lumOff val="536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282F69B-1A79-486A-93AF-E49A522B4B2E}">
      <dsp:nvSpPr>
        <dsp:cNvPr id="0" name=""/>
        <dsp:cNvSpPr/>
      </dsp:nvSpPr>
      <dsp:spPr>
        <a:xfrm>
          <a:off x="4413168" y="396419"/>
          <a:ext cx="2004303" cy="2806024"/>
        </a:xfrm>
        <a:prstGeom prst="rect">
          <a:avLst/>
        </a:prstGeom>
        <a:solidFill>
          <a:schemeClr val="accent2">
            <a:tint val="40000"/>
            <a:alpha val="90000"/>
            <a:hueOff val="987282"/>
            <a:satOff val="-2587"/>
            <a:lumOff val="926"/>
            <a:alphaOff val="0"/>
          </a:schemeClr>
        </a:solidFill>
        <a:ln w="12700" cap="flat" cmpd="sng" algn="ctr">
          <a:solidFill>
            <a:schemeClr val="accent2">
              <a:tint val="40000"/>
              <a:alpha val="90000"/>
              <a:hueOff val="987282"/>
              <a:satOff val="-2587"/>
              <a:lumOff val="92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263" tIns="330200" rIns="156263" bIns="330200" numCol="1" spcCol="1270" anchor="t" anchorCtr="0">
          <a:noAutofit/>
        </a:bodyPr>
        <a:lstStyle/>
        <a:p>
          <a:pPr marL="0" lvl="0" indent="0" algn="l" defTabSz="488950">
            <a:lnSpc>
              <a:spcPct val="90000"/>
            </a:lnSpc>
            <a:spcBef>
              <a:spcPct val="0"/>
            </a:spcBef>
            <a:spcAft>
              <a:spcPct val="35000"/>
            </a:spcAft>
            <a:buNone/>
          </a:pPr>
          <a:r>
            <a:rPr lang="en-US" sz="1100" kern="1200"/>
            <a:t>Enhance staff leadership development</a:t>
          </a:r>
        </a:p>
        <a:p>
          <a:pPr marL="57150" lvl="1" indent="-57150" algn="l" defTabSz="400050">
            <a:lnSpc>
              <a:spcPct val="90000"/>
            </a:lnSpc>
            <a:spcBef>
              <a:spcPct val="0"/>
            </a:spcBef>
            <a:spcAft>
              <a:spcPct val="15000"/>
            </a:spcAft>
            <a:buChar char="•"/>
          </a:pPr>
          <a:r>
            <a:rPr lang="en-US" sz="900" kern="1200"/>
            <a:t>Trainings</a:t>
          </a:r>
        </a:p>
      </dsp:txBody>
      <dsp:txXfrm>
        <a:off x="4413168" y="1462708"/>
        <a:ext cx="2004303" cy="1683614"/>
      </dsp:txXfrm>
    </dsp:sp>
    <dsp:sp modelId="{97C928CC-123C-42C4-B1A1-A9A0CFC94C04}">
      <dsp:nvSpPr>
        <dsp:cNvPr id="0" name=""/>
        <dsp:cNvSpPr/>
      </dsp:nvSpPr>
      <dsp:spPr>
        <a:xfrm>
          <a:off x="4994416" y="677021"/>
          <a:ext cx="841807" cy="841807"/>
        </a:xfrm>
        <a:prstGeom prst="ellipse">
          <a:avLst/>
        </a:prstGeom>
        <a:solidFill>
          <a:schemeClr val="accent2">
            <a:hueOff val="847906"/>
            <a:satOff val="-19346"/>
            <a:lumOff val="7146"/>
            <a:alphaOff val="0"/>
          </a:schemeClr>
        </a:solidFill>
        <a:ln w="12700" cap="flat" cmpd="sng" algn="ctr">
          <a:solidFill>
            <a:schemeClr val="accent2">
              <a:hueOff val="847906"/>
              <a:satOff val="-19346"/>
              <a:lumOff val="714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5631" tIns="12700" rIns="65631" bIns="12700" numCol="1" spcCol="1270" anchor="ctr" anchorCtr="0">
          <a:noAutofit/>
        </a:bodyPr>
        <a:lstStyle/>
        <a:p>
          <a:pPr marL="0" lvl="0" indent="0" algn="ctr" defTabSz="1866900">
            <a:lnSpc>
              <a:spcPct val="90000"/>
            </a:lnSpc>
            <a:spcBef>
              <a:spcPct val="0"/>
            </a:spcBef>
            <a:spcAft>
              <a:spcPct val="35000"/>
            </a:spcAft>
            <a:buNone/>
          </a:pPr>
          <a:r>
            <a:rPr lang="en-US" sz="4200" kern="1200"/>
            <a:t>3</a:t>
          </a:r>
        </a:p>
      </dsp:txBody>
      <dsp:txXfrm>
        <a:off x="5117696" y="800301"/>
        <a:ext cx="595247" cy="595247"/>
      </dsp:txXfrm>
    </dsp:sp>
    <dsp:sp modelId="{0E861B9D-564D-455E-A88B-0D160483B893}">
      <dsp:nvSpPr>
        <dsp:cNvPr id="0" name=""/>
        <dsp:cNvSpPr/>
      </dsp:nvSpPr>
      <dsp:spPr>
        <a:xfrm>
          <a:off x="4413168" y="3202371"/>
          <a:ext cx="2004303" cy="72"/>
        </a:xfrm>
        <a:prstGeom prst="rect">
          <a:avLst/>
        </a:prstGeom>
        <a:solidFill>
          <a:schemeClr val="accent2">
            <a:hueOff val="1059883"/>
            <a:satOff val="-24182"/>
            <a:lumOff val="8933"/>
            <a:alphaOff val="0"/>
          </a:schemeClr>
        </a:solidFill>
        <a:ln w="12700" cap="flat" cmpd="sng" algn="ctr">
          <a:solidFill>
            <a:schemeClr val="accent2">
              <a:hueOff val="1059883"/>
              <a:satOff val="-24182"/>
              <a:lumOff val="893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62E4B71-FF46-4255-9291-62BE9D7EED26}">
      <dsp:nvSpPr>
        <dsp:cNvPr id="0" name=""/>
        <dsp:cNvSpPr/>
      </dsp:nvSpPr>
      <dsp:spPr>
        <a:xfrm>
          <a:off x="6617902" y="396419"/>
          <a:ext cx="2004303" cy="2806024"/>
        </a:xfrm>
        <a:prstGeom prst="rect">
          <a:avLst/>
        </a:prstGeom>
        <a:solidFill>
          <a:schemeClr val="accent2">
            <a:tint val="40000"/>
            <a:alpha val="90000"/>
            <a:hueOff val="1480923"/>
            <a:satOff val="-3880"/>
            <a:lumOff val="1389"/>
            <a:alphaOff val="0"/>
          </a:schemeClr>
        </a:solidFill>
        <a:ln w="12700" cap="flat" cmpd="sng" algn="ctr">
          <a:solidFill>
            <a:schemeClr val="accent2">
              <a:tint val="40000"/>
              <a:alpha val="90000"/>
              <a:hueOff val="1480923"/>
              <a:satOff val="-3880"/>
              <a:lumOff val="138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263" tIns="330200" rIns="156263" bIns="330200" numCol="1" spcCol="1270" anchor="t" anchorCtr="0">
          <a:noAutofit/>
        </a:bodyPr>
        <a:lstStyle/>
        <a:p>
          <a:pPr marL="0" lvl="0" indent="0" algn="l" defTabSz="488950">
            <a:lnSpc>
              <a:spcPct val="90000"/>
            </a:lnSpc>
            <a:spcBef>
              <a:spcPct val="0"/>
            </a:spcBef>
            <a:spcAft>
              <a:spcPct val="35000"/>
            </a:spcAft>
            <a:buNone/>
          </a:pPr>
          <a:r>
            <a:rPr lang="en-US" sz="1100" kern="1200" dirty="0"/>
            <a:t>Establish a Charter Commission to review and update the town charter.</a:t>
          </a:r>
        </a:p>
        <a:p>
          <a:pPr marL="57150" lvl="1" indent="-57150" algn="l" defTabSz="400050">
            <a:lnSpc>
              <a:spcPct val="90000"/>
            </a:lnSpc>
            <a:spcBef>
              <a:spcPct val="0"/>
            </a:spcBef>
            <a:spcAft>
              <a:spcPct val="15000"/>
            </a:spcAft>
            <a:buChar char="•"/>
          </a:pPr>
          <a:r>
            <a:rPr lang="en-US" sz="900" kern="1200" dirty="0"/>
            <a:t>Negligible impact to legal expenses in FY26</a:t>
          </a:r>
        </a:p>
      </dsp:txBody>
      <dsp:txXfrm>
        <a:off x="6617902" y="1462708"/>
        <a:ext cx="2004303" cy="1683614"/>
      </dsp:txXfrm>
    </dsp:sp>
    <dsp:sp modelId="{6457D942-52A3-45E0-9593-AC2D33C8260D}">
      <dsp:nvSpPr>
        <dsp:cNvPr id="0" name=""/>
        <dsp:cNvSpPr/>
      </dsp:nvSpPr>
      <dsp:spPr>
        <a:xfrm>
          <a:off x="7199150" y="677021"/>
          <a:ext cx="841807" cy="841807"/>
        </a:xfrm>
        <a:prstGeom prst="ellipse">
          <a:avLst/>
        </a:prstGeom>
        <a:solidFill>
          <a:schemeClr val="accent2">
            <a:hueOff val="1271860"/>
            <a:satOff val="-29019"/>
            <a:lumOff val="10719"/>
            <a:alphaOff val="0"/>
          </a:schemeClr>
        </a:solidFill>
        <a:ln w="12700" cap="flat" cmpd="sng" algn="ctr">
          <a:solidFill>
            <a:schemeClr val="accent2">
              <a:hueOff val="1271860"/>
              <a:satOff val="-29019"/>
              <a:lumOff val="1071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5631" tIns="12700" rIns="65631" bIns="12700" numCol="1" spcCol="1270" anchor="ctr" anchorCtr="0">
          <a:noAutofit/>
        </a:bodyPr>
        <a:lstStyle/>
        <a:p>
          <a:pPr marL="0" lvl="0" indent="0" algn="ctr" defTabSz="1866900">
            <a:lnSpc>
              <a:spcPct val="90000"/>
            </a:lnSpc>
            <a:spcBef>
              <a:spcPct val="0"/>
            </a:spcBef>
            <a:spcAft>
              <a:spcPct val="35000"/>
            </a:spcAft>
            <a:buNone/>
          </a:pPr>
          <a:r>
            <a:rPr lang="en-US" sz="4200" kern="1200"/>
            <a:t>4</a:t>
          </a:r>
        </a:p>
      </dsp:txBody>
      <dsp:txXfrm>
        <a:off x="7322430" y="800301"/>
        <a:ext cx="595247" cy="595247"/>
      </dsp:txXfrm>
    </dsp:sp>
    <dsp:sp modelId="{A2464C76-C393-4056-AE45-676D532BF8BD}">
      <dsp:nvSpPr>
        <dsp:cNvPr id="0" name=""/>
        <dsp:cNvSpPr/>
      </dsp:nvSpPr>
      <dsp:spPr>
        <a:xfrm>
          <a:off x="6617902" y="3202371"/>
          <a:ext cx="2004303" cy="72"/>
        </a:xfrm>
        <a:prstGeom prst="rect">
          <a:avLst/>
        </a:prstGeom>
        <a:solidFill>
          <a:schemeClr val="accent2">
            <a:hueOff val="1483836"/>
            <a:satOff val="-33855"/>
            <a:lumOff val="12506"/>
            <a:alphaOff val="0"/>
          </a:schemeClr>
        </a:solidFill>
        <a:ln w="12700" cap="flat" cmpd="sng" algn="ctr">
          <a:solidFill>
            <a:schemeClr val="accent2">
              <a:hueOff val="1483836"/>
              <a:satOff val="-33855"/>
              <a:lumOff val="1250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2EECCDE-1B93-4488-B1DB-3F28854FACA9}">
      <dsp:nvSpPr>
        <dsp:cNvPr id="0" name=""/>
        <dsp:cNvSpPr/>
      </dsp:nvSpPr>
      <dsp:spPr>
        <a:xfrm>
          <a:off x="8822635" y="396419"/>
          <a:ext cx="2004303" cy="2806024"/>
        </a:xfrm>
        <a:prstGeom prst="rect">
          <a:avLst/>
        </a:prstGeom>
        <a:solidFill>
          <a:schemeClr val="accent2">
            <a:tint val="40000"/>
            <a:alpha val="90000"/>
            <a:hueOff val="1974564"/>
            <a:satOff val="-5173"/>
            <a:lumOff val="1852"/>
            <a:alphaOff val="0"/>
          </a:schemeClr>
        </a:solidFill>
        <a:ln w="12700" cap="flat" cmpd="sng" algn="ctr">
          <a:solidFill>
            <a:schemeClr val="accent2">
              <a:tint val="40000"/>
              <a:alpha val="90000"/>
              <a:hueOff val="1974564"/>
              <a:satOff val="-5173"/>
              <a:lumOff val="185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263" tIns="330200" rIns="156263" bIns="330200" numCol="1" spcCol="1270" anchor="t" anchorCtr="0">
          <a:noAutofit/>
        </a:bodyPr>
        <a:lstStyle/>
        <a:p>
          <a:pPr marL="0" lvl="0" indent="0" algn="l" defTabSz="488950">
            <a:lnSpc>
              <a:spcPct val="90000"/>
            </a:lnSpc>
            <a:spcBef>
              <a:spcPct val="0"/>
            </a:spcBef>
            <a:spcAft>
              <a:spcPct val="35000"/>
            </a:spcAft>
            <a:buNone/>
          </a:pPr>
          <a:r>
            <a:rPr lang="en-US" sz="1100" kern="1200"/>
            <a:t>Improve public communications, including better engagement and transparency.</a:t>
          </a:r>
        </a:p>
        <a:p>
          <a:pPr marL="57150" lvl="1" indent="-57150" algn="l" defTabSz="400050">
            <a:lnSpc>
              <a:spcPct val="90000"/>
            </a:lnSpc>
            <a:spcBef>
              <a:spcPct val="0"/>
            </a:spcBef>
            <a:spcAft>
              <a:spcPct val="15000"/>
            </a:spcAft>
            <a:buChar char="•"/>
          </a:pPr>
          <a:r>
            <a:rPr lang="en-US" sz="900" kern="1200"/>
            <a:t>Website upgrade</a:t>
          </a:r>
        </a:p>
        <a:p>
          <a:pPr marL="57150" lvl="1" indent="-57150" algn="l" defTabSz="400050">
            <a:lnSpc>
              <a:spcPct val="90000"/>
            </a:lnSpc>
            <a:spcBef>
              <a:spcPct val="0"/>
            </a:spcBef>
            <a:spcAft>
              <a:spcPct val="15000"/>
            </a:spcAft>
            <a:buChar char="•"/>
          </a:pPr>
          <a:r>
            <a:rPr lang="en-US" sz="900" kern="1200"/>
            <a:t>Online payment options</a:t>
          </a:r>
        </a:p>
        <a:p>
          <a:pPr marL="57150" lvl="1" indent="-57150" algn="l" defTabSz="400050">
            <a:lnSpc>
              <a:spcPct val="90000"/>
            </a:lnSpc>
            <a:spcBef>
              <a:spcPct val="0"/>
            </a:spcBef>
            <a:spcAft>
              <a:spcPct val="15000"/>
            </a:spcAft>
            <a:buChar char="•"/>
          </a:pPr>
          <a:r>
            <a:rPr lang="en-US" sz="900" kern="1200"/>
            <a:t>IT improvements</a:t>
          </a:r>
        </a:p>
      </dsp:txBody>
      <dsp:txXfrm>
        <a:off x="8822635" y="1462708"/>
        <a:ext cx="2004303" cy="1683614"/>
      </dsp:txXfrm>
    </dsp:sp>
    <dsp:sp modelId="{B3F446A5-BF40-4D9E-819A-F008EACA3094}">
      <dsp:nvSpPr>
        <dsp:cNvPr id="0" name=""/>
        <dsp:cNvSpPr/>
      </dsp:nvSpPr>
      <dsp:spPr>
        <a:xfrm>
          <a:off x="9403883" y="677021"/>
          <a:ext cx="841807" cy="841807"/>
        </a:xfrm>
        <a:prstGeom prst="ellipse">
          <a:avLst/>
        </a:prstGeom>
        <a:solidFill>
          <a:schemeClr val="accent2">
            <a:hueOff val="1695813"/>
            <a:satOff val="-38692"/>
            <a:lumOff val="14292"/>
            <a:alphaOff val="0"/>
          </a:schemeClr>
        </a:solidFill>
        <a:ln w="12700" cap="flat" cmpd="sng" algn="ctr">
          <a:solidFill>
            <a:schemeClr val="accent2">
              <a:hueOff val="1695813"/>
              <a:satOff val="-38692"/>
              <a:lumOff val="14292"/>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5631" tIns="12700" rIns="65631" bIns="12700" numCol="1" spcCol="1270" anchor="ctr" anchorCtr="0">
          <a:noAutofit/>
        </a:bodyPr>
        <a:lstStyle/>
        <a:p>
          <a:pPr marL="0" lvl="0" indent="0" algn="ctr" defTabSz="1866900">
            <a:lnSpc>
              <a:spcPct val="90000"/>
            </a:lnSpc>
            <a:spcBef>
              <a:spcPct val="0"/>
            </a:spcBef>
            <a:spcAft>
              <a:spcPct val="35000"/>
            </a:spcAft>
            <a:buNone/>
          </a:pPr>
          <a:r>
            <a:rPr lang="en-US" sz="4200" kern="1200"/>
            <a:t>5</a:t>
          </a:r>
        </a:p>
      </dsp:txBody>
      <dsp:txXfrm>
        <a:off x="9527163" y="800301"/>
        <a:ext cx="595247" cy="595247"/>
      </dsp:txXfrm>
    </dsp:sp>
    <dsp:sp modelId="{788B17A1-233F-4BD2-9D25-C10ED88FB9AD}">
      <dsp:nvSpPr>
        <dsp:cNvPr id="0" name=""/>
        <dsp:cNvSpPr/>
      </dsp:nvSpPr>
      <dsp:spPr>
        <a:xfrm>
          <a:off x="8822635" y="3202371"/>
          <a:ext cx="2004303" cy="72"/>
        </a:xfrm>
        <a:prstGeom prst="rect">
          <a:avLst/>
        </a:prstGeom>
        <a:solidFill>
          <a:schemeClr val="accent2">
            <a:hueOff val="1907789"/>
            <a:satOff val="-43528"/>
            <a:lumOff val="16079"/>
            <a:alphaOff val="0"/>
          </a:schemeClr>
        </a:solidFill>
        <a:ln w="12700" cap="flat" cmpd="sng" algn="ctr">
          <a:solidFill>
            <a:schemeClr val="accent2">
              <a:hueOff val="1907789"/>
              <a:satOff val="-43528"/>
              <a:lumOff val="1607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3C3E99-2DBF-411A-9D2B-B6997937BD55}">
      <dsp:nvSpPr>
        <dsp:cNvPr id="0" name=""/>
        <dsp:cNvSpPr/>
      </dsp:nvSpPr>
      <dsp:spPr>
        <a:xfrm>
          <a:off x="0" y="143760"/>
          <a:ext cx="6261100" cy="1281698"/>
        </a:xfrm>
        <a:prstGeom prst="roundRect">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The Capital Improvement Plan (CIP) provides a long term roadmap for Town capital expenditures so that the Town can plan in advance for how to pay for them.</a:t>
          </a:r>
        </a:p>
      </dsp:txBody>
      <dsp:txXfrm>
        <a:off x="62567" y="206327"/>
        <a:ext cx="6135966" cy="1156564"/>
      </dsp:txXfrm>
    </dsp:sp>
    <dsp:sp modelId="{15361F28-8BAB-4D7A-8B88-64D33AA6854C}">
      <dsp:nvSpPr>
        <dsp:cNvPr id="0" name=""/>
        <dsp:cNvSpPr/>
      </dsp:nvSpPr>
      <dsp:spPr>
        <a:xfrm>
          <a:off x="0" y="1480179"/>
          <a:ext cx="6261100" cy="1281698"/>
        </a:xfrm>
        <a:prstGeom prst="roundRect">
          <a:avLst/>
        </a:prstGeom>
        <a:gradFill rotWithShape="0">
          <a:gsLst>
            <a:gs pos="0">
              <a:schemeClr val="accent2">
                <a:hueOff val="635930"/>
                <a:satOff val="-14509"/>
                <a:lumOff val="5360"/>
                <a:alphaOff val="0"/>
                <a:tint val="94000"/>
                <a:satMod val="103000"/>
                <a:lumMod val="102000"/>
              </a:schemeClr>
            </a:gs>
            <a:gs pos="50000">
              <a:schemeClr val="accent2">
                <a:hueOff val="635930"/>
                <a:satOff val="-14509"/>
                <a:lumOff val="5360"/>
                <a:alphaOff val="0"/>
                <a:shade val="100000"/>
                <a:satMod val="110000"/>
                <a:lumMod val="100000"/>
              </a:schemeClr>
            </a:gs>
            <a:gs pos="100000">
              <a:schemeClr val="accent2">
                <a:hueOff val="635930"/>
                <a:satOff val="-14509"/>
                <a:lumOff val="536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Capital expenditures are defined as any item that costs more than $25,000 (on its own or in aggregate) AND has a useful life greater than one year.</a:t>
          </a:r>
        </a:p>
      </dsp:txBody>
      <dsp:txXfrm>
        <a:off x="62567" y="1542746"/>
        <a:ext cx="6135966" cy="1156564"/>
      </dsp:txXfrm>
    </dsp:sp>
    <dsp:sp modelId="{DA765297-A301-420E-AB31-67A0AB696FE8}">
      <dsp:nvSpPr>
        <dsp:cNvPr id="0" name=""/>
        <dsp:cNvSpPr/>
      </dsp:nvSpPr>
      <dsp:spPr>
        <a:xfrm>
          <a:off x="0" y="2816597"/>
          <a:ext cx="6261100" cy="1281698"/>
        </a:xfrm>
        <a:prstGeom prst="roundRect">
          <a:avLst/>
        </a:prstGeom>
        <a:gradFill rotWithShape="0">
          <a:gsLst>
            <a:gs pos="0">
              <a:schemeClr val="accent2">
                <a:hueOff val="1271860"/>
                <a:satOff val="-29019"/>
                <a:lumOff val="10719"/>
                <a:alphaOff val="0"/>
                <a:tint val="94000"/>
                <a:satMod val="103000"/>
                <a:lumMod val="102000"/>
              </a:schemeClr>
            </a:gs>
            <a:gs pos="50000">
              <a:schemeClr val="accent2">
                <a:hueOff val="1271860"/>
                <a:satOff val="-29019"/>
                <a:lumOff val="10719"/>
                <a:alphaOff val="0"/>
                <a:shade val="100000"/>
                <a:satMod val="110000"/>
                <a:lumMod val="100000"/>
              </a:schemeClr>
            </a:gs>
            <a:gs pos="100000">
              <a:schemeClr val="accent2">
                <a:hueOff val="1271860"/>
                <a:satOff val="-29019"/>
                <a:lumOff val="10719"/>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This plan is presented on a 5 year model per Town Charter.</a:t>
          </a:r>
        </a:p>
      </dsp:txBody>
      <dsp:txXfrm>
        <a:off x="62567" y="2879164"/>
        <a:ext cx="6135966" cy="1156564"/>
      </dsp:txXfrm>
    </dsp:sp>
    <dsp:sp modelId="{754B1D43-D14A-4FA0-9F20-05B71A0F1707}">
      <dsp:nvSpPr>
        <dsp:cNvPr id="0" name=""/>
        <dsp:cNvSpPr/>
      </dsp:nvSpPr>
      <dsp:spPr>
        <a:xfrm>
          <a:off x="0" y="4153015"/>
          <a:ext cx="6261100" cy="1281698"/>
        </a:xfrm>
        <a:prstGeom prst="roundRect">
          <a:avLst/>
        </a:prstGeom>
        <a:gradFill rotWithShape="0">
          <a:gsLst>
            <a:gs pos="0">
              <a:schemeClr val="accent2">
                <a:hueOff val="1907789"/>
                <a:satOff val="-43528"/>
                <a:lumOff val="16079"/>
                <a:alphaOff val="0"/>
                <a:tint val="94000"/>
                <a:satMod val="103000"/>
                <a:lumMod val="102000"/>
              </a:schemeClr>
            </a:gs>
            <a:gs pos="50000">
              <a:schemeClr val="accent2">
                <a:hueOff val="1907789"/>
                <a:satOff val="-43528"/>
                <a:lumOff val="16079"/>
                <a:alphaOff val="0"/>
                <a:shade val="100000"/>
                <a:satMod val="110000"/>
                <a:lumMod val="100000"/>
              </a:schemeClr>
            </a:gs>
            <a:gs pos="100000">
              <a:schemeClr val="accent2">
                <a:hueOff val="1907789"/>
                <a:satOff val="-43528"/>
                <a:lumOff val="16079"/>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In addition to the 5 year plan forecasts, this report includes estimated annual cost of operating and maintaining vehicles and equipment, as well as the current mileage of those vehicles.</a:t>
          </a:r>
        </a:p>
      </dsp:txBody>
      <dsp:txXfrm>
        <a:off x="62567" y="4215582"/>
        <a:ext cx="6135966" cy="115656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474EBE-B5A1-4E18-9C6B-08BEC89327AF}">
      <dsp:nvSpPr>
        <dsp:cNvPr id="0" name=""/>
        <dsp:cNvSpPr/>
      </dsp:nvSpPr>
      <dsp:spPr>
        <a:xfrm>
          <a:off x="0" y="906502"/>
          <a:ext cx="6261100" cy="167354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8EF18E3-30E5-4986-B0F7-2745AD4AF08D}">
      <dsp:nvSpPr>
        <dsp:cNvPr id="0" name=""/>
        <dsp:cNvSpPr/>
      </dsp:nvSpPr>
      <dsp:spPr>
        <a:xfrm>
          <a:off x="506246" y="1283049"/>
          <a:ext cx="920448" cy="92044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D34427B-519F-490B-8B2C-9AB42D0E5ECC}">
      <dsp:nvSpPr>
        <dsp:cNvPr id="0" name=""/>
        <dsp:cNvSpPr/>
      </dsp:nvSpPr>
      <dsp:spPr>
        <a:xfrm>
          <a:off x="1932941" y="906502"/>
          <a:ext cx="4328158" cy="16735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117" tIns="177117" rIns="177117" bIns="177117" numCol="1" spcCol="1270" anchor="ctr" anchorCtr="0">
          <a:noAutofit/>
        </a:bodyPr>
        <a:lstStyle/>
        <a:p>
          <a:pPr marL="0" lvl="0" indent="0" algn="l" defTabSz="666750">
            <a:lnSpc>
              <a:spcPct val="100000"/>
            </a:lnSpc>
            <a:spcBef>
              <a:spcPct val="0"/>
            </a:spcBef>
            <a:spcAft>
              <a:spcPct val="35000"/>
            </a:spcAft>
            <a:buNone/>
          </a:pPr>
          <a:r>
            <a:rPr lang="en-US" sz="1500" kern="1200"/>
            <a:t>Special revenues and reserves are either revenues the Town has received that must be used for a specific purpose (such as grants or donations), or money set aside for a specific use (such as saving up for a capital project)</a:t>
          </a:r>
        </a:p>
      </dsp:txBody>
      <dsp:txXfrm>
        <a:off x="1932941" y="906502"/>
        <a:ext cx="4328158" cy="1673542"/>
      </dsp:txXfrm>
    </dsp:sp>
    <dsp:sp modelId="{DE90C388-DB1E-49FF-81F8-0A43E351541B}">
      <dsp:nvSpPr>
        <dsp:cNvPr id="0" name=""/>
        <dsp:cNvSpPr/>
      </dsp:nvSpPr>
      <dsp:spPr>
        <a:xfrm>
          <a:off x="0" y="2998430"/>
          <a:ext cx="6261100" cy="167354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2D22AC0-93FD-47D1-9BC2-F791CE6DDD8F}">
      <dsp:nvSpPr>
        <dsp:cNvPr id="0" name=""/>
        <dsp:cNvSpPr/>
      </dsp:nvSpPr>
      <dsp:spPr>
        <a:xfrm>
          <a:off x="506246" y="3374977"/>
          <a:ext cx="920448" cy="92044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77DEB14-5DE1-4081-931F-2EAC6936E26A}">
      <dsp:nvSpPr>
        <dsp:cNvPr id="0" name=""/>
        <dsp:cNvSpPr/>
      </dsp:nvSpPr>
      <dsp:spPr>
        <a:xfrm>
          <a:off x="1932941" y="2998430"/>
          <a:ext cx="4328158" cy="16735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117" tIns="177117" rIns="177117" bIns="177117" numCol="1" spcCol="1270" anchor="ctr" anchorCtr="0">
          <a:noAutofit/>
        </a:bodyPr>
        <a:lstStyle/>
        <a:p>
          <a:pPr marL="0" lvl="0" indent="0" algn="l" defTabSz="666750">
            <a:lnSpc>
              <a:spcPct val="100000"/>
            </a:lnSpc>
            <a:spcBef>
              <a:spcPct val="0"/>
            </a:spcBef>
            <a:spcAft>
              <a:spcPct val="35000"/>
            </a:spcAft>
            <a:buNone/>
          </a:pPr>
          <a:r>
            <a:rPr lang="en-US" sz="1500" kern="1200" dirty="0"/>
            <a:t>Work is still ongoing to validate the balances and purposes of these funds, due to these efforts, no official budget for these funds will be provided for FY26</a:t>
          </a:r>
        </a:p>
      </dsp:txBody>
      <dsp:txXfrm>
        <a:off x="1932941" y="2998430"/>
        <a:ext cx="4328158" cy="1673542"/>
      </dsp:txXfrm>
    </dsp:sp>
  </dsp:spTree>
</dsp:drawing>
</file>

<file path=ppt/diagrams/layout1.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16DFB9DA-B06A-4746-B1D3-06D31591EB2F}" type="datetimeFigureOut">
              <a:rPr lang="en-US" smtClean="0"/>
              <a:t>3/13/2025</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9D2EB218-7CF8-4A7C-A6FA-F3E689608A0A}" type="slidenum">
              <a:rPr lang="en-US" smtClean="0"/>
              <a:t>‹#›</a:t>
            </a:fld>
            <a:endParaRPr lang="en-US"/>
          </a:p>
        </p:txBody>
      </p:sp>
    </p:spTree>
    <p:extLst>
      <p:ext uri="{BB962C8B-B14F-4D97-AF65-F5344CB8AC3E}">
        <p14:creationId xmlns:p14="http://schemas.microsoft.com/office/powerpoint/2010/main" val="16153683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13361641-1D4A-491E-B2B6-AF57DF7D272E}" type="datetimeFigureOut">
              <a:rPr lang="en-US" smtClean="0"/>
              <a:t>3/13/2025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10F60EB4-0AA8-4FE1-90BC-B76EBBE95EF2}" type="slidenum">
              <a:rPr lang="en-US" smtClean="0"/>
              <a:t>‹#›</a:t>
            </a:fld>
            <a:endParaRPr lang="en-US"/>
          </a:p>
        </p:txBody>
      </p:sp>
    </p:spTree>
    <p:extLst>
      <p:ext uri="{BB962C8B-B14F-4D97-AF65-F5344CB8AC3E}">
        <p14:creationId xmlns:p14="http://schemas.microsoft.com/office/powerpoint/2010/main" val="40463387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0F60EB4-0AA8-4FE1-90BC-B76EBBE95EF2}" type="slidenum">
              <a:rPr lang="en-US" smtClean="0"/>
              <a:t>2</a:t>
            </a:fld>
            <a:endParaRPr lang="en-US"/>
          </a:p>
        </p:txBody>
      </p:sp>
    </p:spTree>
    <p:extLst>
      <p:ext uri="{BB962C8B-B14F-4D97-AF65-F5344CB8AC3E}">
        <p14:creationId xmlns:p14="http://schemas.microsoft.com/office/powerpoint/2010/main" val="3487400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AE7AD8-E560-253F-0BD4-1A5A7BC89B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DF286F-AD49-B6CE-6452-FC3B7AF544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0C49D7-DC07-33D8-BC20-0CEE1316F32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998135D-B9D7-EBFA-26D4-7DBB07C9BFAE}"/>
              </a:ext>
            </a:extLst>
          </p:cNvPr>
          <p:cNvSpPr>
            <a:spLocks noGrp="1"/>
          </p:cNvSpPr>
          <p:nvPr>
            <p:ph type="sldNum" sz="quarter" idx="5"/>
          </p:nvPr>
        </p:nvSpPr>
        <p:spPr/>
        <p:txBody>
          <a:bodyPr/>
          <a:lstStyle/>
          <a:p>
            <a:fld id="{10F60EB4-0AA8-4FE1-90BC-B76EBBE95EF2}" type="slidenum">
              <a:rPr lang="en-US" smtClean="0"/>
              <a:t>3</a:t>
            </a:fld>
            <a:endParaRPr lang="en-US"/>
          </a:p>
        </p:txBody>
      </p:sp>
    </p:spTree>
    <p:extLst>
      <p:ext uri="{BB962C8B-B14F-4D97-AF65-F5344CB8AC3E}">
        <p14:creationId xmlns:p14="http://schemas.microsoft.com/office/powerpoint/2010/main" val="31468611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F0B8C8-5D5B-8B45-7904-409E27EA51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1440E1-C017-3F3C-21E4-A9F4F09753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8E3720-F8A6-3921-207B-7EEBF210085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9263377-7041-98DE-D93B-307143CF9AD7}"/>
              </a:ext>
            </a:extLst>
          </p:cNvPr>
          <p:cNvSpPr>
            <a:spLocks noGrp="1"/>
          </p:cNvSpPr>
          <p:nvPr>
            <p:ph type="sldNum" sz="quarter" idx="5"/>
          </p:nvPr>
        </p:nvSpPr>
        <p:spPr/>
        <p:txBody>
          <a:bodyPr/>
          <a:lstStyle/>
          <a:p>
            <a:fld id="{10F60EB4-0AA8-4FE1-90BC-B76EBBE95EF2}" type="slidenum">
              <a:rPr lang="en-US" smtClean="0"/>
              <a:t>4</a:t>
            </a:fld>
            <a:endParaRPr lang="en-US"/>
          </a:p>
        </p:txBody>
      </p:sp>
    </p:spTree>
    <p:extLst>
      <p:ext uri="{BB962C8B-B14F-4D97-AF65-F5344CB8AC3E}">
        <p14:creationId xmlns:p14="http://schemas.microsoft.com/office/powerpoint/2010/main" val="23115730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The 2020 Census is showing a growth of 702 people for a total population of 9,711; 3,728 households. Some other interesting statistics from the 2020 Census are as follows: the median age is 38.9; 14.6%, or 987 of the population are veterans; 8.5% persons below the poverty line; the average travel time to work is 26.6 minutes for residents of our Town, where 2% of the residents work from home.; the median value of owner-occupied housing units for valuation purposes is $150,700; and the median household income is $57,568 which is about 10% higher than the median household income for Androscoggin County. </a:t>
            </a:r>
            <a:endParaRPr lang="en-US" dirty="0"/>
          </a:p>
        </p:txBody>
      </p:sp>
      <p:sp>
        <p:nvSpPr>
          <p:cNvPr id="4" name="Slide Number Placeholder 3"/>
          <p:cNvSpPr>
            <a:spLocks noGrp="1"/>
          </p:cNvSpPr>
          <p:nvPr>
            <p:ph type="sldNum" sz="quarter" idx="10"/>
          </p:nvPr>
        </p:nvSpPr>
        <p:spPr/>
        <p:txBody>
          <a:bodyPr/>
          <a:lstStyle/>
          <a:p>
            <a:fld id="{10F60EB4-0AA8-4FE1-90BC-B76EBBE95EF2}" type="slidenum">
              <a:rPr lang="en-US" smtClean="0"/>
              <a:t>5</a:t>
            </a:fld>
            <a:endParaRPr lang="en-US"/>
          </a:p>
        </p:txBody>
      </p:sp>
    </p:spTree>
    <p:extLst>
      <p:ext uri="{BB962C8B-B14F-4D97-AF65-F5344CB8AC3E}">
        <p14:creationId xmlns:p14="http://schemas.microsoft.com/office/powerpoint/2010/main" val="3025829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0F60EB4-0AA8-4FE1-90BC-B76EBBE95EF2}" type="slidenum">
              <a:rPr lang="en-US" smtClean="0"/>
              <a:t>6</a:t>
            </a:fld>
            <a:endParaRPr lang="en-US"/>
          </a:p>
        </p:txBody>
      </p:sp>
    </p:spTree>
    <p:extLst>
      <p:ext uri="{BB962C8B-B14F-4D97-AF65-F5344CB8AC3E}">
        <p14:creationId xmlns:p14="http://schemas.microsoft.com/office/powerpoint/2010/main" val="25425346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0F60EB4-0AA8-4FE1-90BC-B76EBBE95EF2}" type="slidenum">
              <a:rPr lang="en-US" smtClean="0"/>
              <a:t>7</a:t>
            </a:fld>
            <a:endParaRPr lang="en-US"/>
          </a:p>
        </p:txBody>
      </p:sp>
    </p:spTree>
    <p:extLst>
      <p:ext uri="{BB962C8B-B14F-4D97-AF65-F5344CB8AC3E}">
        <p14:creationId xmlns:p14="http://schemas.microsoft.com/office/powerpoint/2010/main" val="1133606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79DF8B-2421-E5F0-A6C2-F604FEDC6F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E0120D-B225-2A2A-703E-36D26295F2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F71A61-D1B3-0A6B-686A-CB30C6520BD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AA146C1-40D4-7ABF-F335-67E0E4038852}"/>
              </a:ext>
            </a:extLst>
          </p:cNvPr>
          <p:cNvSpPr>
            <a:spLocks noGrp="1"/>
          </p:cNvSpPr>
          <p:nvPr>
            <p:ph type="sldNum" sz="quarter" idx="10"/>
          </p:nvPr>
        </p:nvSpPr>
        <p:spPr/>
        <p:txBody>
          <a:bodyPr/>
          <a:lstStyle/>
          <a:p>
            <a:fld id="{10F60EB4-0AA8-4FE1-90BC-B76EBBE95EF2}" type="slidenum">
              <a:rPr lang="en-US" smtClean="0"/>
              <a:t>8</a:t>
            </a:fld>
            <a:endParaRPr lang="en-US"/>
          </a:p>
        </p:txBody>
      </p:sp>
    </p:spTree>
    <p:extLst>
      <p:ext uri="{BB962C8B-B14F-4D97-AF65-F5344CB8AC3E}">
        <p14:creationId xmlns:p14="http://schemas.microsoft.com/office/powerpoint/2010/main" val="35324664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Despite the setbacks of fy25 and the mistakes made by the Finance Director in creation of the fy25 budget, we will not need to use additional fund balance beyond the $1.8 million authorized to avoid a deficit.  This was achieved due to staffing vacancies, deferment of capital costs, and other staff actions.  However, those efforts are unsustainable.</a:t>
            </a:r>
          </a:p>
        </p:txBody>
      </p:sp>
      <p:sp>
        <p:nvSpPr>
          <p:cNvPr id="4" name="Slide Number Placeholder 3"/>
          <p:cNvSpPr>
            <a:spLocks noGrp="1"/>
          </p:cNvSpPr>
          <p:nvPr>
            <p:ph type="sldNum" sz="quarter" idx="5"/>
          </p:nvPr>
        </p:nvSpPr>
        <p:spPr/>
        <p:txBody>
          <a:bodyPr/>
          <a:lstStyle/>
          <a:p>
            <a:fld id="{10F60EB4-0AA8-4FE1-90BC-B76EBBE95EF2}" type="slidenum">
              <a:rPr lang="en-US" smtClean="0"/>
              <a:t>11</a:t>
            </a:fld>
            <a:endParaRPr lang="en-US"/>
          </a:p>
        </p:txBody>
      </p:sp>
    </p:spTree>
    <p:extLst>
      <p:ext uri="{BB962C8B-B14F-4D97-AF65-F5344CB8AC3E}">
        <p14:creationId xmlns:p14="http://schemas.microsoft.com/office/powerpoint/2010/main" val="1590549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list is not intended to be comprehensive, just hitting some major high points.</a:t>
            </a:r>
          </a:p>
        </p:txBody>
      </p:sp>
      <p:sp>
        <p:nvSpPr>
          <p:cNvPr id="4" name="Slide Number Placeholder 3"/>
          <p:cNvSpPr>
            <a:spLocks noGrp="1"/>
          </p:cNvSpPr>
          <p:nvPr>
            <p:ph type="sldNum" sz="quarter" idx="10"/>
          </p:nvPr>
        </p:nvSpPr>
        <p:spPr/>
        <p:txBody>
          <a:bodyPr/>
          <a:lstStyle/>
          <a:p>
            <a:fld id="{10F60EB4-0AA8-4FE1-90BC-B76EBBE95EF2}" type="slidenum">
              <a:rPr lang="en-US" smtClean="0"/>
              <a:t>12</a:t>
            </a:fld>
            <a:endParaRPr lang="en-US"/>
          </a:p>
        </p:txBody>
      </p:sp>
    </p:spTree>
    <p:extLst>
      <p:ext uri="{BB962C8B-B14F-4D97-AF65-F5344CB8AC3E}">
        <p14:creationId xmlns:p14="http://schemas.microsoft.com/office/powerpoint/2010/main" val="33297439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Departmental expenses will be discussed in detail at the upcoming workshops.</a:t>
            </a:r>
          </a:p>
        </p:txBody>
      </p:sp>
      <p:sp>
        <p:nvSpPr>
          <p:cNvPr id="4" name="Slide Number Placeholder 3"/>
          <p:cNvSpPr>
            <a:spLocks noGrp="1"/>
          </p:cNvSpPr>
          <p:nvPr>
            <p:ph type="sldNum" sz="quarter" idx="5"/>
          </p:nvPr>
        </p:nvSpPr>
        <p:spPr/>
        <p:txBody>
          <a:bodyPr/>
          <a:lstStyle/>
          <a:p>
            <a:fld id="{10F60EB4-0AA8-4FE1-90BC-B76EBBE95EF2}" type="slidenum">
              <a:rPr lang="en-US" smtClean="0"/>
              <a:t>13</a:t>
            </a:fld>
            <a:endParaRPr lang="en-US"/>
          </a:p>
        </p:txBody>
      </p:sp>
    </p:spTree>
    <p:extLst>
      <p:ext uri="{BB962C8B-B14F-4D97-AF65-F5344CB8AC3E}">
        <p14:creationId xmlns:p14="http://schemas.microsoft.com/office/powerpoint/2010/main" val="35923451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usual suspects are the largest slice of the pie, with public works, police, fire, and parks/rec being the “Big Four” for the town totaling 30% of the budget.  Though an increased fire and flat parks/rec make it more of a “Big Three” nowadays.  The town itself does not do the budget for the school or county, which make up 39% of fy26 expenses.  Payments to the Lisbon Water Department and Lisbon Emergency Medical Services increase that share to 44%.</a:t>
            </a:r>
          </a:p>
        </p:txBody>
      </p:sp>
      <p:sp>
        <p:nvSpPr>
          <p:cNvPr id="4" name="Slide Number Placeholder 3"/>
          <p:cNvSpPr>
            <a:spLocks noGrp="1"/>
          </p:cNvSpPr>
          <p:nvPr>
            <p:ph type="sldNum" sz="quarter" idx="5"/>
          </p:nvPr>
        </p:nvSpPr>
        <p:spPr/>
        <p:txBody>
          <a:bodyPr/>
          <a:lstStyle/>
          <a:p>
            <a:fld id="{10F60EB4-0AA8-4FE1-90BC-B76EBBE95EF2}" type="slidenum">
              <a:rPr lang="en-US" smtClean="0"/>
              <a:t>14</a:t>
            </a:fld>
            <a:endParaRPr lang="en-US"/>
          </a:p>
        </p:txBody>
      </p:sp>
    </p:spTree>
    <p:extLst>
      <p:ext uri="{BB962C8B-B14F-4D97-AF65-F5344CB8AC3E}">
        <p14:creationId xmlns:p14="http://schemas.microsoft.com/office/powerpoint/2010/main" val="26410264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General trend for fy26 is that revenues not affected by the mil rate (real and personal property, homestead exemption, </a:t>
            </a:r>
            <a:r>
              <a:rPr lang="en-US" dirty="0" err="1"/>
              <a:t>bete</a:t>
            </a:r>
            <a:r>
              <a:rPr lang="en-US" dirty="0"/>
              <a:t> exemption) are flat or lower compared to fy25</a:t>
            </a:r>
          </a:p>
        </p:txBody>
      </p:sp>
      <p:sp>
        <p:nvSpPr>
          <p:cNvPr id="4" name="Slide Number Placeholder 3"/>
          <p:cNvSpPr>
            <a:spLocks noGrp="1"/>
          </p:cNvSpPr>
          <p:nvPr>
            <p:ph type="sldNum" sz="quarter" idx="10"/>
          </p:nvPr>
        </p:nvSpPr>
        <p:spPr/>
        <p:txBody>
          <a:bodyPr/>
          <a:lstStyle/>
          <a:p>
            <a:fld id="{10F60EB4-0AA8-4FE1-90BC-B76EBBE95EF2}" type="slidenum">
              <a:rPr lang="en-US" smtClean="0"/>
              <a:t>15</a:t>
            </a:fld>
            <a:endParaRPr lang="en-US"/>
          </a:p>
        </p:txBody>
      </p:sp>
    </p:spTree>
    <p:extLst>
      <p:ext uri="{BB962C8B-B14F-4D97-AF65-F5344CB8AC3E}">
        <p14:creationId xmlns:p14="http://schemas.microsoft.com/office/powerpoint/2010/main" val="42462228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0F60EB4-0AA8-4FE1-90BC-B76EBBE95EF2}" type="slidenum">
              <a:rPr lang="en-US" smtClean="0"/>
              <a:t>17</a:t>
            </a:fld>
            <a:endParaRPr lang="en-US"/>
          </a:p>
        </p:txBody>
      </p:sp>
    </p:spTree>
    <p:extLst>
      <p:ext uri="{BB962C8B-B14F-4D97-AF65-F5344CB8AC3E}">
        <p14:creationId xmlns:p14="http://schemas.microsoft.com/office/powerpoint/2010/main" val="22995605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0F60EB4-0AA8-4FE1-90BC-B76EBBE95EF2}" type="slidenum">
              <a:rPr lang="en-US" smtClean="0"/>
              <a:t>25</a:t>
            </a:fld>
            <a:endParaRPr lang="en-US"/>
          </a:p>
        </p:txBody>
      </p:sp>
    </p:spTree>
    <p:extLst>
      <p:ext uri="{BB962C8B-B14F-4D97-AF65-F5344CB8AC3E}">
        <p14:creationId xmlns:p14="http://schemas.microsoft.com/office/powerpoint/2010/main" val="37644554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6B38818-0CF7-4BA5-8094-AD7289D5269F}" type="datetime1">
              <a:rPr lang="en-US" smtClean="0"/>
              <a:t>3/13/2025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255346" y="2750337"/>
            <a:ext cx="1171888" cy="1356442"/>
          </a:xfrm>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14897803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9627D41-D43E-432F-8CE7-8F9C8EB75419}" type="datetime1">
              <a:rPr lang="en-US" smtClean="0"/>
              <a:t>3/13/2025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27263924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5EF3FF7-F545-4785-AB99-01EA90AAD833}" type="datetime1">
              <a:rPr lang="en-US" smtClean="0"/>
              <a:t>3/13/2025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729455" y="2869895"/>
            <a:ext cx="1154151" cy="1090789"/>
          </a:xfrm>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16884336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2E317EC-339F-40E5-81E5-DE8148EEAEE2}" type="datetime1">
              <a:rPr lang="en-US" smtClean="0"/>
              <a:t>3/13/2025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4064139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2ACF999-3F21-494E-B500-483BCECA1598}" type="datetime1">
              <a:rPr lang="en-US" smtClean="0"/>
              <a:t>3/13/2025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347411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9B33015-7C81-46F2-A833-E14AFEE07473}" type="datetime1">
              <a:rPr lang="en-US" smtClean="0"/>
              <a:t>3/13/2025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33082793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6FDA4315-1862-4D95-B7F6-2FE8194D798B}" type="datetime1">
              <a:rPr lang="en-US" smtClean="0"/>
              <a:t>3/13/2025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845679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2D42619-611C-444D-9CD8-789F7D16853B}" type="datetime1">
              <a:rPr lang="en-US" smtClean="0"/>
              <a:t>3/13/2025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9631958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49856D8-4802-48D2-BFB2-C6A560CD735C}" type="datetime1">
              <a:rPr lang="en-US" smtClean="0"/>
              <a:t>3/13/2025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26011125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EECA412-9FAB-4C1E-91E6-0C23E0D3EF23}" type="datetime1">
              <a:rPr lang="en-US" smtClean="0"/>
              <a:t>3/13/2025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11309"/>
            <a:ext cx="1154151" cy="1090789"/>
          </a:xfrm>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4281322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1817F27-87DC-4D5E-A76A-8CDBD8391A6B}" type="datetime1">
              <a:rPr lang="en-US" smtClean="0"/>
              <a:t>3/13/2025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11615"/>
            <a:ext cx="1154151" cy="1090789"/>
          </a:xfrm>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12159047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84E40A-2E5F-47E2-99BF-4ECE1771FBCE}" type="datetime1">
              <a:rPr lang="en-US" smtClean="0"/>
              <a:t>3/13/2025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B1834E53-DCE9-4F53-95B5-1147261CAB02}" type="slidenum">
              <a:rPr lang="en-US" smtClean="0"/>
              <a:t>‹#›</a:t>
            </a:fld>
            <a:endParaRPr lang="en-US"/>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35911551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C27598F-ED97-4E64-B38A-31EE54F13140}" type="datetime1">
              <a:rPr lang="en-US" smtClean="0"/>
              <a:t>3/13/2025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6237901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E1149B2F-50C1-4B43-82F8-61B8271146C5}" type="datetime1">
              <a:rPr lang="en-US" smtClean="0"/>
              <a:t>3/13/2025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38160713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BFD63DA5-7C2D-44F6-A09B-A1DA5E30F40A}" type="datetime1">
              <a:rPr lang="en-US" smtClean="0"/>
              <a:t>3/13/2025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19746649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A64815-28BB-419F-817F-43C893326AE2}" type="datetime1">
              <a:rPr lang="en-US" smtClean="0"/>
              <a:t>3/13/2025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13511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7F384507-B87B-4E39-ACD3-94A22F34F9F4}" type="datetime1">
              <a:rPr lang="en-US" smtClean="0"/>
              <a:t>3/13/2025</a:t>
            </a:fld>
            <a:endParaRPr lang="en-US"/>
          </a:p>
        </p:txBody>
      </p:sp>
      <p:sp>
        <p:nvSpPr>
          <p:cNvPr id="5" name="Footer Placeholder 4"/>
          <p:cNvSpPr>
            <a:spLocks noGrp="1"/>
          </p:cNvSpPr>
          <p:nvPr>
            <p:ph type="ftr" sz="quarter" idx="11"/>
          </p:nvPr>
        </p:nvSpPr>
        <p:spPr>
          <a:xfrm>
            <a:off x="680321" y="5936188"/>
            <a:ext cx="6126805" cy="365125"/>
          </a:xfrm>
        </p:spPr>
        <p:txBody>
          <a:bodyPr/>
          <a:lstStyle/>
          <a:p>
            <a:endParaRPr lang="en-US"/>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B1834E53-DCE9-4F53-95B5-1147261CAB02}" type="slidenum">
              <a:rPr lang="en-US" smtClean="0"/>
              <a:t>‹#›</a:t>
            </a:fld>
            <a:endParaRPr lang="en-US"/>
          </a:p>
        </p:txBody>
      </p:sp>
    </p:spTree>
    <p:extLst>
      <p:ext uri="{BB962C8B-B14F-4D97-AF65-F5344CB8AC3E}">
        <p14:creationId xmlns:p14="http://schemas.microsoft.com/office/powerpoint/2010/main" val="15066737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DF1F9BFB-F688-440F-BF1B-484897720A67}" type="datetime1">
              <a:rPr lang="en-US" smtClean="0"/>
              <a:t>3/13/2025</a:t>
            </a:fld>
            <a:endParaRPr lang="en-US"/>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B1834E53-DCE9-4F53-95B5-1147261CAB02}" type="slidenum">
              <a:rPr lang="en-US" smtClean="0"/>
              <a:t>‹#›</a:t>
            </a:fld>
            <a:endParaRPr lang="en-US"/>
          </a:p>
        </p:txBody>
      </p:sp>
    </p:spTree>
    <p:extLst>
      <p:ext uri="{BB962C8B-B14F-4D97-AF65-F5344CB8AC3E}">
        <p14:creationId xmlns:p14="http://schemas.microsoft.com/office/powerpoint/2010/main" val="107789279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8.emf"/><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8" Type="http://schemas.openxmlformats.org/officeDocument/2006/relationships/image" Target="../media/image15.svg"/><Relationship Id="rId13" Type="http://schemas.openxmlformats.org/officeDocument/2006/relationships/image" Target="../media/image20.png"/><Relationship Id="rId18" Type="http://schemas.openxmlformats.org/officeDocument/2006/relationships/image" Target="../media/image25.svg"/><Relationship Id="rId3" Type="http://schemas.openxmlformats.org/officeDocument/2006/relationships/image" Target="../media/image10.png"/><Relationship Id="rId21" Type="http://schemas.openxmlformats.org/officeDocument/2006/relationships/image" Target="../media/image28.png"/><Relationship Id="rId7" Type="http://schemas.openxmlformats.org/officeDocument/2006/relationships/image" Target="../media/image14.png"/><Relationship Id="rId12" Type="http://schemas.openxmlformats.org/officeDocument/2006/relationships/image" Target="../media/image19.svg"/><Relationship Id="rId17" Type="http://schemas.openxmlformats.org/officeDocument/2006/relationships/image" Target="../media/image24.png"/><Relationship Id="rId2" Type="http://schemas.openxmlformats.org/officeDocument/2006/relationships/notesSlide" Target="../notesSlides/notesSlide5.xml"/><Relationship Id="rId16" Type="http://schemas.openxmlformats.org/officeDocument/2006/relationships/image" Target="../media/image23.svg"/><Relationship Id="rId20" Type="http://schemas.openxmlformats.org/officeDocument/2006/relationships/image" Target="../media/image27.svg"/><Relationship Id="rId1" Type="http://schemas.openxmlformats.org/officeDocument/2006/relationships/slideLayout" Target="../slideLayouts/slideLayout4.xml"/><Relationship Id="rId6" Type="http://schemas.openxmlformats.org/officeDocument/2006/relationships/image" Target="../media/image13.svg"/><Relationship Id="rId11" Type="http://schemas.openxmlformats.org/officeDocument/2006/relationships/image" Target="../media/image18.png"/><Relationship Id="rId5" Type="http://schemas.openxmlformats.org/officeDocument/2006/relationships/image" Target="../media/image12.png"/><Relationship Id="rId15" Type="http://schemas.openxmlformats.org/officeDocument/2006/relationships/image" Target="../media/image22.png"/><Relationship Id="rId10" Type="http://schemas.openxmlformats.org/officeDocument/2006/relationships/image" Target="../media/image17.svg"/><Relationship Id="rId19" Type="http://schemas.openxmlformats.org/officeDocument/2006/relationships/image" Target="../media/image26.png"/><Relationship Id="rId4" Type="http://schemas.openxmlformats.org/officeDocument/2006/relationships/image" Target="../media/image11.svg"/><Relationship Id="rId9" Type="http://schemas.openxmlformats.org/officeDocument/2006/relationships/image" Target="../media/image16.png"/><Relationship Id="rId14" Type="http://schemas.openxmlformats.org/officeDocument/2006/relationships/image" Target="../media/image21.svg"/><Relationship Id="rId22" Type="http://schemas.openxmlformats.org/officeDocument/2006/relationships/image" Target="../media/image29.sv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30.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3.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8" Type="http://schemas.openxmlformats.org/officeDocument/2006/relationships/chart" Target="../charts/chart1.xml"/><Relationship Id="rId3" Type="http://schemas.openxmlformats.org/officeDocument/2006/relationships/image" Target="../media/image1.png"/><Relationship Id="rId7"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chart" Target="../charts/char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image" Target="../media/image1.png"/><Relationship Id="rId7" Type="http://schemas.openxmlformats.org/officeDocument/2006/relationships/diagramData" Target="../diagrams/data2.xml"/><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7.png"/><Relationship Id="rId11" Type="http://schemas.microsoft.com/office/2007/relationships/diagramDrawing" Target="../diagrams/drawing2.xml"/><Relationship Id="rId5" Type="http://schemas.openxmlformats.org/officeDocument/2006/relationships/image" Target="../media/image3.png"/><Relationship Id="rId10" Type="http://schemas.openxmlformats.org/officeDocument/2006/relationships/diagramColors" Target="../diagrams/colors2.xml"/><Relationship Id="rId4" Type="http://schemas.openxmlformats.org/officeDocument/2006/relationships/image" Target="../media/image2.png"/><Relationship Id="rId9" Type="http://schemas.openxmlformats.org/officeDocument/2006/relationships/diagramQuickStyle" Target="../diagrams/quickStyle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 Id="rId5" Type="http://schemas.openxmlformats.org/officeDocument/2006/relationships/image" Target="../media/image7.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 Id="rId5" Type="http://schemas.openxmlformats.org/officeDocument/2006/relationships/image" Target="../media/image31.jpe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newords.municode.com/readordinance.aspx?ordinanceid=819177&amp;datasource=ordbank"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7.png"/><Relationship Id="rId7" Type="http://schemas.openxmlformats.org/officeDocument/2006/relationships/diagramColors" Target="../diagrams/colors3.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t="9091" r="9091"/>
          <a:stretch/>
        </p:blipFill>
        <p:spPr>
          <a:xfrm>
            <a:off x="-3176" y="10"/>
            <a:ext cx="12192000" cy="6857991"/>
          </a:xfrm>
          <a:prstGeom prst="rect">
            <a:avLst/>
          </a:prstGeom>
        </p:spPr>
      </p:pic>
      <p:sp>
        <p:nvSpPr>
          <p:cNvPr id="9" name="Rectangle 8">
            <a:extLst>
              <a:ext uri="{FF2B5EF4-FFF2-40B4-BE49-F238E27FC236}">
                <a16:creationId xmlns:a16="http://schemas.microsoft.com/office/drawing/2014/main" id="{41704883-D088-4683-A1FD-AEE53B3361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4249541"/>
            <a:ext cx="8968085" cy="1660332"/>
          </a:xfrm>
          <a:prstGeom prst="rect">
            <a:avLst/>
          </a:prstGeom>
          <a:solidFill>
            <a:schemeClr val="bg1">
              <a:lumMod val="95000"/>
              <a:lumOff val="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680322" y="4402667"/>
            <a:ext cx="8133478" cy="940240"/>
          </a:xfrm>
        </p:spPr>
        <p:txBody>
          <a:bodyPr>
            <a:normAutofit/>
          </a:bodyPr>
          <a:lstStyle/>
          <a:p>
            <a:r>
              <a:rPr lang="en-US" sz="4800"/>
              <a:t>Town of Lisbon</a:t>
            </a:r>
          </a:p>
        </p:txBody>
      </p:sp>
      <p:sp>
        <p:nvSpPr>
          <p:cNvPr id="11" name="Rectangle 10">
            <a:extLst>
              <a:ext uri="{FF2B5EF4-FFF2-40B4-BE49-F238E27FC236}">
                <a16:creationId xmlns:a16="http://schemas.microsoft.com/office/drawing/2014/main" id="{A9C04EC1-26B9-40BD-84A6-B2C0A913D0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11715" y="4249541"/>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3" name="Rectangle 12">
            <a:extLst>
              <a:ext uri="{FF2B5EF4-FFF2-40B4-BE49-F238E27FC236}">
                <a16:creationId xmlns:a16="http://schemas.microsoft.com/office/drawing/2014/main" id="{9BAB74E2-5A82-47FD-BBB4-BFD47779FF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902314"/>
            <a:ext cx="8968085" cy="275942"/>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C4FFB60-A034-4994-8F55-E38D4F31C8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11715" y="5902314"/>
            <a:ext cx="3080285" cy="275942"/>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9111715" y="4374848"/>
            <a:ext cx="3080285" cy="1442800"/>
          </a:xfrm>
        </p:spPr>
        <p:txBody>
          <a:bodyPr>
            <a:normAutofit fontScale="70000" lnSpcReduction="20000"/>
          </a:bodyPr>
          <a:lstStyle/>
          <a:p>
            <a:r>
              <a:rPr lang="en-US" sz="2400" dirty="0"/>
              <a:t>Presentation of the Proposed FY2026 Budget</a:t>
            </a:r>
          </a:p>
          <a:p>
            <a:r>
              <a:rPr lang="en-US" sz="2400" dirty="0"/>
              <a:t>Glenn Michalowski, Town Manager</a:t>
            </a:r>
          </a:p>
          <a:p>
            <a:r>
              <a:rPr lang="en-US" sz="2400" dirty="0"/>
              <a:t>Samantha Bryant, Finance Director</a:t>
            </a:r>
          </a:p>
          <a:p>
            <a:endParaRPr lang="en-US" sz="500" dirty="0"/>
          </a:p>
        </p:txBody>
      </p:sp>
    </p:spTree>
    <p:extLst>
      <p:ext uri="{BB962C8B-B14F-4D97-AF65-F5344CB8AC3E}">
        <p14:creationId xmlns:p14="http://schemas.microsoft.com/office/powerpoint/2010/main" val="2230356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1" name="Picture 60">
            <a:extLst>
              <a:ext uri="{FF2B5EF4-FFF2-40B4-BE49-F238E27FC236}">
                <a16:creationId xmlns:a16="http://schemas.microsoft.com/office/drawing/2014/main" id="{5321D838-2C7E-4177-9DD3-DAC78324A2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3" name="Picture 62">
            <a:extLst>
              <a:ext uri="{FF2B5EF4-FFF2-40B4-BE49-F238E27FC236}">
                <a16:creationId xmlns:a16="http://schemas.microsoft.com/office/drawing/2014/main" id="{0146E45C-1450-4186-B501-74F221F897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65" name="Picture 64">
            <a:extLst>
              <a:ext uri="{FF2B5EF4-FFF2-40B4-BE49-F238E27FC236}">
                <a16:creationId xmlns:a16="http://schemas.microsoft.com/office/drawing/2014/main" id="{EEDDA48B-BC04-4915-ADA3-A1A9522EB0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67" name="Rectangle 66">
            <a:extLst>
              <a:ext uri="{FF2B5EF4-FFF2-40B4-BE49-F238E27FC236}">
                <a16:creationId xmlns:a16="http://schemas.microsoft.com/office/drawing/2014/main" id="{78C9D07A-5A22-4E55-B18A-47CF07E50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9" name="Rectangle 68">
            <a:extLst>
              <a:ext uri="{FF2B5EF4-FFF2-40B4-BE49-F238E27FC236}">
                <a16:creationId xmlns:a16="http://schemas.microsoft.com/office/drawing/2014/main" id="{3D71E629-0739-4A59-972B-A9E9A4500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71" name="Picture 70">
            <a:extLst>
              <a:ext uri="{FF2B5EF4-FFF2-40B4-BE49-F238E27FC236}">
                <a16:creationId xmlns:a16="http://schemas.microsoft.com/office/drawing/2014/main" id="{AF9C2BBD-AAF7-4C85-9BE4-E4C2F52353F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a:gradFill>
            <a:gsLst>
              <a:gs pos="0">
                <a:srgbClr val="F78925"/>
              </a:gs>
              <a:gs pos="50000">
                <a:srgbClr val="D54209"/>
              </a:gs>
              <a:gs pos="100000">
                <a:srgbClr val="8D0000"/>
              </a:gs>
            </a:gsLst>
            <a:lin ang="2520000" scaled="0"/>
          </a:gradFill>
        </p:spPr>
      </p:pic>
      <p:pic>
        <p:nvPicPr>
          <p:cNvPr id="73" name="Picture 72">
            <a:extLst>
              <a:ext uri="{FF2B5EF4-FFF2-40B4-BE49-F238E27FC236}">
                <a16:creationId xmlns:a16="http://schemas.microsoft.com/office/drawing/2014/main" id="{AEEF8B78-E487-4E1A-8945-35B4041B02A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5" name="Rectangle 74">
            <a:extLst>
              <a:ext uri="{FF2B5EF4-FFF2-40B4-BE49-F238E27FC236}">
                <a16:creationId xmlns:a16="http://schemas.microsoft.com/office/drawing/2014/main" id="{B9B4F0B3-5A15-4AAD-B054-8BA9209872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4527" y="0"/>
            <a:ext cx="755294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7" name="Picture 76">
            <a:extLst>
              <a:ext uri="{FF2B5EF4-FFF2-40B4-BE49-F238E27FC236}">
                <a16:creationId xmlns:a16="http://schemas.microsoft.com/office/drawing/2014/main" id="{CCA43FE3-BC3A-4163-B2D9-721AA0F6F4D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6" cstate="print">
            <a:extLst>
              <a:ext uri="{28A0092B-C50C-407E-A947-70E740481C1C}">
                <a14:useLocalDpi xmlns:a14="http://schemas.microsoft.com/office/drawing/2010/main" val="0"/>
              </a:ext>
            </a:extLst>
          </a:blip>
          <a:stretch>
            <a:fillRect/>
          </a:stretch>
        </p:blipFill>
        <p:spPr>
          <a:xfrm>
            <a:off x="1" y="5006045"/>
            <a:ext cx="4965192" cy="144049"/>
          </a:xfrm>
          <a:prstGeom prst="rect">
            <a:avLst/>
          </a:prstGeom>
        </p:spPr>
      </p:pic>
      <p:sp>
        <p:nvSpPr>
          <p:cNvPr id="79" name="Rectangle 78">
            <a:extLst>
              <a:ext uri="{FF2B5EF4-FFF2-40B4-BE49-F238E27FC236}">
                <a16:creationId xmlns:a16="http://schemas.microsoft.com/office/drawing/2014/main" id="{488AAD42-9F71-4F14-AE1E-C05DCFC606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838764"/>
            <a:ext cx="4964567" cy="3180473"/>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3E5ED083-0F8B-C1AA-1679-8E99F6D89CDD}"/>
              </a:ext>
            </a:extLst>
          </p:cNvPr>
          <p:cNvSpPr>
            <a:spLocks noGrp="1"/>
          </p:cNvSpPr>
          <p:nvPr>
            <p:ph type="title"/>
          </p:nvPr>
        </p:nvSpPr>
        <p:spPr>
          <a:xfrm>
            <a:off x="680322" y="2063262"/>
            <a:ext cx="3739278" cy="2661138"/>
          </a:xfrm>
        </p:spPr>
        <p:txBody>
          <a:bodyPr vert="horz" lIns="91440" tIns="45720" rIns="91440" bIns="45720" rtlCol="0" anchor="ctr">
            <a:normAutofit/>
          </a:bodyPr>
          <a:lstStyle/>
          <a:p>
            <a:pPr algn="r"/>
            <a:r>
              <a:rPr lang="en-US" sz="5400">
                <a:solidFill>
                  <a:srgbClr val="FFFFFF"/>
                </a:solidFill>
              </a:rPr>
              <a:t>Budget Timeframe / Process</a:t>
            </a:r>
          </a:p>
        </p:txBody>
      </p:sp>
      <p:sp>
        <p:nvSpPr>
          <p:cNvPr id="81" name="Rectangle 80">
            <a:extLst>
              <a:ext uri="{FF2B5EF4-FFF2-40B4-BE49-F238E27FC236}">
                <a16:creationId xmlns:a16="http://schemas.microsoft.com/office/drawing/2014/main" id="{61B962C9-BE53-4915-9C0C-B53DCD378D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76090" y="642795"/>
            <a:ext cx="6272654" cy="5575126"/>
          </a:xfrm>
          <a:prstGeom prst="rect">
            <a:avLst/>
          </a:prstGeom>
          <a:solidFill>
            <a:schemeClr val="bg1"/>
          </a:solidFill>
          <a:ln>
            <a:noFill/>
          </a:ln>
          <a:effectLst>
            <a:outerShdw blurRad="76200" dist="63500" dir="5040000" algn="t"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F2289697-69F7-5B39-9549-157E65E1517C}"/>
              </a:ext>
            </a:extLst>
          </p:cNvPr>
          <p:cNvSpPr>
            <a:spLocks noGrp="1"/>
          </p:cNvSpPr>
          <p:nvPr>
            <p:ph type="sldNum" sz="quarter" idx="12"/>
          </p:nvPr>
        </p:nvSpPr>
        <p:spPr>
          <a:xfrm>
            <a:off x="11281776" y="6336872"/>
            <a:ext cx="722655" cy="365760"/>
          </a:xfrm>
        </p:spPr>
        <p:txBody>
          <a:bodyPr vert="horz" lIns="91440" tIns="45720" rIns="91440" bIns="45720" rtlCol="0" anchor="ctr">
            <a:normAutofit/>
          </a:bodyPr>
          <a:lstStyle/>
          <a:p>
            <a:pPr defTabSz="914400">
              <a:spcAft>
                <a:spcPts val="600"/>
              </a:spcAft>
            </a:pPr>
            <a:fld id="{B1834E53-DCE9-4F53-95B5-1147261CAB02}" type="slidenum">
              <a:rPr lang="en-US" sz="1400">
                <a:solidFill>
                  <a:srgbClr val="FFFFFF"/>
                </a:solidFill>
              </a:rPr>
              <a:pPr defTabSz="914400">
                <a:spcAft>
                  <a:spcPts val="600"/>
                </a:spcAft>
              </a:pPr>
              <a:t>2</a:t>
            </a:fld>
            <a:endParaRPr lang="en-US" sz="1400">
              <a:solidFill>
                <a:srgbClr val="FFFFFF"/>
              </a:solidFill>
            </a:endParaRPr>
          </a:p>
        </p:txBody>
      </p:sp>
      <p:graphicFrame>
        <p:nvGraphicFramePr>
          <p:cNvPr id="5" name="Table 4">
            <a:extLst>
              <a:ext uri="{FF2B5EF4-FFF2-40B4-BE49-F238E27FC236}">
                <a16:creationId xmlns:a16="http://schemas.microsoft.com/office/drawing/2014/main" id="{3082F857-309C-52CA-9329-E2CC79EA3766}"/>
              </a:ext>
            </a:extLst>
          </p:cNvPr>
          <p:cNvGraphicFramePr>
            <a:graphicFrameLocks noGrp="1"/>
          </p:cNvGraphicFramePr>
          <p:nvPr>
            <p:extLst>
              <p:ext uri="{D42A27DB-BD31-4B8C-83A1-F6EECF244321}">
                <p14:modId xmlns:p14="http://schemas.microsoft.com/office/powerpoint/2010/main" val="2933179657"/>
              </p:ext>
            </p:extLst>
          </p:nvPr>
        </p:nvGraphicFramePr>
        <p:xfrm>
          <a:off x="5596129" y="971550"/>
          <a:ext cx="5629269" cy="5096345"/>
        </p:xfrm>
        <a:graphic>
          <a:graphicData uri="http://schemas.openxmlformats.org/drawingml/2006/table">
            <a:tbl>
              <a:tblPr/>
              <a:tblGrid>
                <a:gridCol w="1327900">
                  <a:extLst>
                    <a:ext uri="{9D8B030D-6E8A-4147-A177-3AD203B41FA5}">
                      <a16:colId xmlns:a16="http://schemas.microsoft.com/office/drawing/2014/main" val="2880066507"/>
                    </a:ext>
                  </a:extLst>
                </a:gridCol>
                <a:gridCol w="2825630">
                  <a:extLst>
                    <a:ext uri="{9D8B030D-6E8A-4147-A177-3AD203B41FA5}">
                      <a16:colId xmlns:a16="http://schemas.microsoft.com/office/drawing/2014/main" val="855753737"/>
                    </a:ext>
                  </a:extLst>
                </a:gridCol>
                <a:gridCol w="1059103">
                  <a:extLst>
                    <a:ext uri="{9D8B030D-6E8A-4147-A177-3AD203B41FA5}">
                      <a16:colId xmlns:a16="http://schemas.microsoft.com/office/drawing/2014/main" val="3173969935"/>
                    </a:ext>
                  </a:extLst>
                </a:gridCol>
                <a:gridCol w="416636">
                  <a:extLst>
                    <a:ext uri="{9D8B030D-6E8A-4147-A177-3AD203B41FA5}">
                      <a16:colId xmlns:a16="http://schemas.microsoft.com/office/drawing/2014/main" val="2051789519"/>
                    </a:ext>
                  </a:extLst>
                </a:gridCol>
              </a:tblGrid>
              <a:tr h="267248">
                <a:tc>
                  <a:txBody>
                    <a:bodyPr/>
                    <a:lstStyle/>
                    <a:p>
                      <a:pPr algn="l" fontAlgn="t">
                        <a:buNone/>
                      </a:pPr>
                      <a:r>
                        <a:rPr lang="en-US" sz="800" b="0" i="0" u="none" strike="noStrike">
                          <a:solidFill>
                            <a:srgbClr val="000000"/>
                          </a:solidFill>
                          <a:effectLst/>
                          <a:latin typeface="Calibri" panose="020F0502020204030204" pitchFamily="34" charset="0"/>
                        </a:rPr>
                        <a:t>School Committee Meeting</a:t>
                      </a:r>
                      <a:endParaRPr lang="en-US" sz="1200" b="0" i="0" u="none" strike="noStrike">
                        <a:effectLst/>
                        <a:latin typeface="Arial" panose="020B0604020202020204" pitchFamily="34" charset="0"/>
                      </a:endParaRPr>
                    </a:p>
                  </a:txBody>
                  <a:tcPr marL="6109" marR="6109" marT="610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just" fontAlgn="t">
                        <a:buNone/>
                      </a:pPr>
                      <a:r>
                        <a:rPr lang="en-US" sz="800" b="0" i="0" u="none" strike="noStrike">
                          <a:solidFill>
                            <a:srgbClr val="000000"/>
                          </a:solidFill>
                          <a:effectLst/>
                          <a:latin typeface="Calibri" panose="020F0502020204030204" pitchFamily="34" charset="0"/>
                        </a:rPr>
                        <a:t>School Prepares Draft School Budget &amp; School CIP  </a:t>
                      </a:r>
                      <a:endParaRPr lang="en-US" sz="1200" b="0" i="0" u="none" strike="noStrike">
                        <a:effectLst/>
                        <a:latin typeface="Arial" panose="020B0604020202020204" pitchFamily="34" charset="0"/>
                      </a:endParaRPr>
                    </a:p>
                  </a:txBody>
                  <a:tcPr marL="6109" marR="6109" marT="610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l" fontAlgn="t">
                        <a:buNone/>
                      </a:pPr>
                      <a:r>
                        <a:rPr lang="en-US" sz="800" b="0" i="0" u="none" strike="noStrike">
                          <a:solidFill>
                            <a:srgbClr val="000000"/>
                          </a:solidFill>
                          <a:effectLst/>
                          <a:latin typeface="Calibri" panose="020F0502020204030204" pitchFamily="34" charset="0"/>
                        </a:rPr>
                        <a:t>Monday February 24, 2025</a:t>
                      </a:r>
                      <a:endParaRPr lang="en-US" sz="1200" b="0" i="0" u="none" strike="noStrike">
                        <a:effectLst/>
                        <a:latin typeface="Arial" panose="020B0604020202020204" pitchFamily="34" charset="0"/>
                      </a:endParaRPr>
                    </a:p>
                  </a:txBody>
                  <a:tcPr marL="6109" marR="6109" marT="610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l" fontAlgn="t">
                        <a:buNone/>
                      </a:pPr>
                      <a:r>
                        <a:rPr lang="en-US" sz="800" b="0" i="0" u="none" strike="noStrike">
                          <a:solidFill>
                            <a:srgbClr val="000000"/>
                          </a:solidFill>
                          <a:effectLst/>
                          <a:latin typeface="Calibri" panose="020F0502020204030204" pitchFamily="34" charset="0"/>
                        </a:rPr>
                        <a:t>6:00 PM</a:t>
                      </a:r>
                      <a:endParaRPr lang="en-US" sz="1200" b="0" i="0" u="none" strike="noStrike">
                        <a:effectLst/>
                        <a:latin typeface="Arial" panose="020B0604020202020204" pitchFamily="34" charset="0"/>
                      </a:endParaRPr>
                    </a:p>
                  </a:txBody>
                  <a:tcPr marL="6109" marR="6109" marT="610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78293858"/>
                  </a:ext>
                </a:extLst>
              </a:tr>
              <a:tr h="1979742">
                <a:tc>
                  <a:txBody>
                    <a:bodyPr/>
                    <a:lstStyle/>
                    <a:p>
                      <a:pPr algn="l" fontAlgn="t">
                        <a:buNone/>
                      </a:pPr>
                      <a:r>
                        <a:rPr lang="en-US" sz="800" b="0" i="0" u="none" strike="noStrike" dirty="0">
                          <a:solidFill>
                            <a:srgbClr val="000000"/>
                          </a:solidFill>
                          <a:effectLst/>
                          <a:latin typeface="Calibri" panose="020F0502020204030204" pitchFamily="34" charset="0"/>
                        </a:rPr>
                        <a:t>Special Council Meeting/School Budget Presentation</a:t>
                      </a:r>
                      <a:endParaRPr lang="en-US" sz="1200" b="0" i="0" u="none" strike="noStrike" dirty="0">
                        <a:effectLst/>
                        <a:latin typeface="Arial" panose="020B0604020202020204" pitchFamily="34" charset="0"/>
                      </a:endParaRPr>
                    </a:p>
                  </a:txBody>
                  <a:tcPr marL="6109" marR="6109" marT="610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t">
                        <a:buNone/>
                      </a:pPr>
                      <a:r>
                        <a:rPr lang="en-US" sz="800" b="0" i="0" u="none" strike="noStrike">
                          <a:solidFill>
                            <a:srgbClr val="000000"/>
                          </a:solidFill>
                          <a:effectLst/>
                          <a:latin typeface="Calibri" panose="020F0502020204030204" pitchFamily="34" charset="0"/>
                        </a:rPr>
                        <a:t>School Committee Presents School Budget &amp; School CIP to Council</a:t>
                      </a:r>
                      <a:br>
                        <a:rPr lang="en-US" sz="800" b="0" i="0" u="none" strike="noStrike">
                          <a:solidFill>
                            <a:srgbClr val="000000"/>
                          </a:solidFill>
                          <a:effectLst/>
                          <a:latin typeface="Calibri" panose="020F0502020204030204" pitchFamily="34" charset="0"/>
                        </a:rPr>
                      </a:br>
                      <a:r>
                        <a:rPr lang="en-US" sz="800" b="0" i="0" u="none" strike="noStrike">
                          <a:solidFill>
                            <a:srgbClr val="000000"/>
                          </a:solidFill>
                          <a:effectLst/>
                          <a:latin typeface="Calibri" panose="020F0502020204030204" pitchFamily="34" charset="0"/>
                        </a:rPr>
                        <a:t>Sec 6.03 ...These budgets shall state separately:  (1) Proposed expenditures for current operations during the ensuing fiscal year detailed by offices, departments or agencies in terms of their respective work programs and the method of financing such expenditures; and (2) Proposed capital expenditures for the ensuing fiscal year detailed by offices, departments, or agencies, when practicable, and stating the proposed method of financing each such capital expenditure.</a:t>
                      </a:r>
                      <a:br>
                        <a:rPr lang="en-US" sz="800" b="0" i="0" u="none" strike="noStrike">
                          <a:solidFill>
                            <a:srgbClr val="000000"/>
                          </a:solidFill>
                          <a:effectLst/>
                          <a:latin typeface="Calibri" panose="020F0502020204030204" pitchFamily="34" charset="0"/>
                        </a:rPr>
                      </a:br>
                      <a:r>
                        <a:rPr lang="en-US" sz="800" b="0" i="0" u="none" strike="noStrike">
                          <a:solidFill>
                            <a:srgbClr val="000000"/>
                          </a:solidFill>
                          <a:effectLst/>
                          <a:latin typeface="Calibri" panose="020F0502020204030204" pitchFamily="34" charset="0"/>
                        </a:rPr>
                        <a:t>Sec 86-5... a) The school department shall submit the school budget for consideration broken down into specific amounts for the following categories of costs for each department or agency within the school department: 1) Personnel Services, 2) Contractual, 3) Commodities, 4) Debt Services, 5) Capital Expenditures, &amp; 6) Statutory cost collection data/costs to comply w/state or federal manndatory requests (itemized).</a:t>
                      </a:r>
                      <a:endParaRPr lang="en-US" sz="1200" b="0" i="0" u="none" strike="noStrike">
                        <a:effectLst/>
                        <a:latin typeface="Arial" panose="020B0604020202020204" pitchFamily="34" charset="0"/>
                      </a:endParaRPr>
                    </a:p>
                  </a:txBody>
                  <a:tcPr marL="6109" marR="6109" marT="610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US" sz="800" b="0" i="0" u="none" strike="noStrike">
                          <a:solidFill>
                            <a:srgbClr val="000000"/>
                          </a:solidFill>
                          <a:effectLst/>
                          <a:latin typeface="Calibri" panose="020F0502020204030204" pitchFamily="34" charset="0"/>
                        </a:rPr>
                        <a:t>Tuesday March 11, 2025</a:t>
                      </a:r>
                      <a:endParaRPr lang="en-US" sz="1200" b="0" i="0" u="none" strike="noStrike">
                        <a:effectLst/>
                        <a:latin typeface="Arial" panose="020B0604020202020204" pitchFamily="34" charset="0"/>
                      </a:endParaRPr>
                    </a:p>
                  </a:txBody>
                  <a:tcPr marL="6109" marR="6109" marT="610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US" sz="800" b="0" i="0" u="none" strike="noStrike">
                          <a:solidFill>
                            <a:srgbClr val="000000"/>
                          </a:solidFill>
                          <a:effectLst/>
                          <a:latin typeface="Calibri" panose="020F0502020204030204" pitchFamily="34" charset="0"/>
                        </a:rPr>
                        <a:t>6:00 PM</a:t>
                      </a:r>
                      <a:endParaRPr lang="en-US" sz="1200" b="0" i="0" u="none" strike="noStrike">
                        <a:effectLst/>
                        <a:latin typeface="Arial" panose="020B0604020202020204" pitchFamily="34" charset="0"/>
                      </a:endParaRPr>
                    </a:p>
                  </a:txBody>
                  <a:tcPr marL="6109" marR="6109" marT="610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39151117"/>
                  </a:ext>
                </a:extLst>
              </a:tr>
              <a:tr h="2103089">
                <a:tc>
                  <a:txBody>
                    <a:bodyPr/>
                    <a:lstStyle/>
                    <a:p>
                      <a:pPr algn="l" fontAlgn="t">
                        <a:buNone/>
                      </a:pPr>
                      <a:r>
                        <a:rPr lang="en-US" sz="800" b="0" i="0" u="none" strike="noStrike">
                          <a:solidFill>
                            <a:srgbClr val="000000"/>
                          </a:solidFill>
                          <a:effectLst/>
                          <a:latin typeface="Calibri" panose="020F0502020204030204" pitchFamily="34" charset="0"/>
                        </a:rPr>
                        <a:t>Council Meeting</a:t>
                      </a:r>
                      <a:endParaRPr lang="en-US" sz="1200" b="0" i="0" u="none" strike="noStrike">
                        <a:effectLst/>
                        <a:latin typeface="Arial" panose="020B0604020202020204" pitchFamily="34" charset="0"/>
                      </a:endParaRPr>
                    </a:p>
                  </a:txBody>
                  <a:tcPr marL="6109" marR="6109" marT="610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t">
                        <a:buNone/>
                      </a:pPr>
                      <a:r>
                        <a:rPr lang="en-US" sz="800" b="0" i="0" u="none" strike="noStrike" dirty="0">
                          <a:solidFill>
                            <a:srgbClr val="000000"/>
                          </a:solidFill>
                          <a:effectLst/>
                          <a:latin typeface="Calibri" panose="020F0502020204030204" pitchFamily="34" charset="0"/>
                        </a:rPr>
                        <a:t>Town Manager Introduce Municipal Budget</a:t>
                      </a:r>
                      <a:br>
                        <a:rPr lang="en-US" sz="800" b="0" i="0" u="none" strike="noStrike" dirty="0">
                          <a:solidFill>
                            <a:srgbClr val="000000"/>
                          </a:solidFill>
                          <a:effectLst/>
                          <a:latin typeface="Calibri" panose="020F0502020204030204" pitchFamily="34" charset="0"/>
                        </a:rPr>
                      </a:br>
                      <a:r>
                        <a:rPr lang="en-US" sz="800" b="0" i="0" u="none" strike="noStrike" dirty="0">
                          <a:solidFill>
                            <a:srgbClr val="000000"/>
                          </a:solidFill>
                          <a:effectLst/>
                          <a:latin typeface="Calibri" panose="020F0502020204030204" pitchFamily="34" charset="0"/>
                        </a:rPr>
                        <a:t>Sec. 6.02...On or before the third Tuesday of March each year, the Town Manager and the School Committee shall submit to the Town Council line item budgets for the ensuing fiscal year. The budget messages accompanying the budgets shall explain the respective budgets both in fiscal terms and in terms of programs. They shall outline the proposed financial policies for the Town and the School Department respectively for the ensuing fiscal year, describe the important features of the respective budgets, indicate any major changes from the current year with respect to financial policies, expenditures, and revenues, and the reasons for the same, summarize the debt position of the Town and School Department respectively, and include such other information as the Town Manager and the School Committee believe to be desirable.</a:t>
                      </a:r>
                      <a:br>
                        <a:rPr lang="en-US" sz="800" b="0" i="0" u="none" strike="noStrike" dirty="0">
                          <a:solidFill>
                            <a:srgbClr val="000000"/>
                          </a:solidFill>
                          <a:effectLst/>
                          <a:latin typeface="Calibri" panose="020F0502020204030204" pitchFamily="34" charset="0"/>
                        </a:rPr>
                      </a:br>
                      <a:r>
                        <a:rPr lang="en-US" sz="800" b="0" i="0" u="none" strike="noStrike" dirty="0">
                          <a:solidFill>
                            <a:srgbClr val="000000"/>
                          </a:solidFill>
                          <a:effectLst/>
                          <a:latin typeface="Calibri" panose="020F0502020204030204" pitchFamily="34" charset="0"/>
                        </a:rPr>
                        <a:t>Sec 3.02...e) The Manager shall prepare and submit the annual budget, the annual capital program and annual financial and administrative reports to the Council ...</a:t>
                      </a:r>
                      <a:endParaRPr lang="en-US" sz="1200" b="0" i="0" u="none" strike="noStrike" dirty="0">
                        <a:effectLst/>
                        <a:latin typeface="Arial" panose="020B0604020202020204" pitchFamily="34" charset="0"/>
                      </a:endParaRPr>
                    </a:p>
                  </a:txBody>
                  <a:tcPr marL="6109" marR="6109" marT="610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US" sz="800" b="0" i="0" u="none" strike="noStrike">
                          <a:solidFill>
                            <a:srgbClr val="000000"/>
                          </a:solidFill>
                          <a:effectLst/>
                          <a:latin typeface="Calibri" panose="020F0502020204030204" pitchFamily="34" charset="0"/>
                        </a:rPr>
                        <a:t>Tuesday March 18,2025</a:t>
                      </a:r>
                      <a:endParaRPr lang="en-US" sz="1200" b="0" i="0" u="none" strike="noStrike">
                        <a:effectLst/>
                        <a:latin typeface="Arial" panose="020B0604020202020204" pitchFamily="34" charset="0"/>
                      </a:endParaRPr>
                    </a:p>
                  </a:txBody>
                  <a:tcPr marL="6109" marR="6109" marT="610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US" sz="800" b="0" i="0" u="none" strike="noStrike">
                          <a:solidFill>
                            <a:srgbClr val="000000"/>
                          </a:solidFill>
                          <a:effectLst/>
                          <a:latin typeface="Calibri" panose="020F0502020204030204" pitchFamily="34" charset="0"/>
                        </a:rPr>
                        <a:t>6:00 PM</a:t>
                      </a:r>
                      <a:endParaRPr lang="en-US" sz="1200" b="0" i="0" u="none" strike="noStrike">
                        <a:effectLst/>
                        <a:latin typeface="Arial" panose="020B0604020202020204" pitchFamily="34" charset="0"/>
                      </a:endParaRPr>
                    </a:p>
                  </a:txBody>
                  <a:tcPr marL="6109" marR="6109" marT="610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94200334"/>
                  </a:ext>
                </a:extLst>
              </a:tr>
              <a:tr h="746266">
                <a:tc>
                  <a:txBody>
                    <a:bodyPr/>
                    <a:lstStyle/>
                    <a:p>
                      <a:pPr algn="l" fontAlgn="t">
                        <a:buNone/>
                      </a:pPr>
                      <a:r>
                        <a:rPr lang="en-US" sz="800" b="0" i="0" u="none" strike="noStrike">
                          <a:solidFill>
                            <a:srgbClr val="000000"/>
                          </a:solidFill>
                          <a:effectLst/>
                          <a:latin typeface="Calibri" panose="020F0502020204030204" pitchFamily="34" charset="0"/>
                        </a:rPr>
                        <a:t>Council Workshops</a:t>
                      </a:r>
                      <a:endParaRPr lang="en-US" sz="1200" b="0" i="0" u="none" strike="noStrike">
                        <a:effectLst/>
                        <a:latin typeface="Arial" panose="020B0604020202020204" pitchFamily="34" charset="0"/>
                      </a:endParaRPr>
                    </a:p>
                  </a:txBody>
                  <a:tcPr marL="6109" marR="6109" marT="610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US" sz="800" b="0" i="0" u="none" strike="noStrike">
                          <a:solidFill>
                            <a:srgbClr val="000000"/>
                          </a:solidFill>
                          <a:effectLst/>
                          <a:latin typeface="Calibri" panose="020F0502020204030204" pitchFamily="34" charset="0"/>
                        </a:rPr>
                        <a:t>• Debt Service</a:t>
                      </a:r>
                      <a:br>
                        <a:rPr lang="en-US" sz="800" b="0" i="0" u="none" strike="noStrike">
                          <a:solidFill>
                            <a:srgbClr val="000000"/>
                          </a:solidFill>
                          <a:effectLst/>
                          <a:latin typeface="Calibri" panose="020F0502020204030204" pitchFamily="34" charset="0"/>
                        </a:rPr>
                      </a:br>
                      <a:r>
                        <a:rPr lang="en-US" sz="800" b="0" i="0" u="none" strike="noStrike">
                          <a:solidFill>
                            <a:srgbClr val="000000"/>
                          </a:solidFill>
                          <a:effectLst/>
                          <a:latin typeface="Calibri" panose="020F0502020204030204" pitchFamily="34" charset="0"/>
                        </a:rPr>
                        <a:t>• Special Revenues</a:t>
                      </a:r>
                      <a:br>
                        <a:rPr lang="en-US" sz="800" b="0" i="0" u="none" strike="noStrike">
                          <a:solidFill>
                            <a:srgbClr val="000000"/>
                          </a:solidFill>
                          <a:effectLst/>
                          <a:latin typeface="Calibri" panose="020F0502020204030204" pitchFamily="34" charset="0"/>
                        </a:rPr>
                      </a:br>
                      <a:r>
                        <a:rPr lang="en-US" sz="800" b="0" i="0" u="none" strike="noStrike">
                          <a:solidFill>
                            <a:srgbClr val="000000"/>
                          </a:solidFill>
                          <a:effectLst/>
                          <a:latin typeface="Calibri" panose="020F0502020204030204" pitchFamily="34" charset="0"/>
                        </a:rPr>
                        <a:t>• Finance</a:t>
                      </a:r>
                      <a:br>
                        <a:rPr lang="en-US" sz="800" b="0" i="0" u="none" strike="noStrike">
                          <a:solidFill>
                            <a:srgbClr val="000000"/>
                          </a:solidFill>
                          <a:effectLst/>
                          <a:latin typeface="Calibri" panose="020F0502020204030204" pitchFamily="34" charset="0"/>
                        </a:rPr>
                      </a:br>
                      <a:r>
                        <a:rPr lang="en-US" sz="800" b="0" i="0" u="none" strike="noStrike">
                          <a:solidFill>
                            <a:srgbClr val="000000"/>
                          </a:solidFill>
                          <a:effectLst/>
                          <a:latin typeface="Calibri" panose="020F0502020204030204" pitchFamily="34" charset="0"/>
                        </a:rPr>
                        <a:t>• Clerk</a:t>
                      </a:r>
                      <a:br>
                        <a:rPr lang="en-US" sz="800" b="0" i="0" u="none" strike="noStrike">
                          <a:solidFill>
                            <a:srgbClr val="000000"/>
                          </a:solidFill>
                          <a:effectLst/>
                          <a:latin typeface="Calibri" panose="020F0502020204030204" pitchFamily="34" charset="0"/>
                        </a:rPr>
                      </a:br>
                      <a:r>
                        <a:rPr lang="en-US" sz="800" b="0" i="0" u="none" strike="noStrike">
                          <a:solidFill>
                            <a:srgbClr val="000000"/>
                          </a:solidFill>
                          <a:effectLst/>
                          <a:latin typeface="Calibri" panose="020F0502020204030204" pitchFamily="34" charset="0"/>
                        </a:rPr>
                        <a:t>• Assessing</a:t>
                      </a:r>
                      <a:br>
                        <a:rPr lang="en-US" sz="800" b="0" i="0" u="none" strike="noStrike">
                          <a:solidFill>
                            <a:srgbClr val="000000"/>
                          </a:solidFill>
                          <a:effectLst/>
                          <a:latin typeface="Calibri" panose="020F0502020204030204" pitchFamily="34" charset="0"/>
                        </a:rPr>
                      </a:br>
                      <a:r>
                        <a:rPr lang="en-US" sz="800" b="0" i="0" u="none" strike="noStrike">
                          <a:solidFill>
                            <a:srgbClr val="000000"/>
                          </a:solidFill>
                          <a:effectLst/>
                          <a:latin typeface="Calibri" panose="020F0502020204030204" pitchFamily="34" charset="0"/>
                        </a:rPr>
                        <a:t>• Library</a:t>
                      </a:r>
                      <a:endParaRPr lang="en-US" sz="1200" b="0" i="0" u="none" strike="noStrike">
                        <a:effectLst/>
                        <a:latin typeface="Arial" panose="020B0604020202020204" pitchFamily="34" charset="0"/>
                      </a:endParaRPr>
                    </a:p>
                  </a:txBody>
                  <a:tcPr marL="6109" marR="6109" marT="6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US" sz="800" b="0" i="0" u="none" strike="noStrike">
                          <a:solidFill>
                            <a:srgbClr val="000000"/>
                          </a:solidFill>
                          <a:effectLst/>
                          <a:latin typeface="Calibri" panose="020F0502020204030204" pitchFamily="34" charset="0"/>
                        </a:rPr>
                        <a:t>Tuesday, March 18, 2025</a:t>
                      </a:r>
                      <a:br>
                        <a:rPr lang="en-US" sz="800" b="0" i="0" u="none" strike="noStrike">
                          <a:solidFill>
                            <a:srgbClr val="000000"/>
                          </a:solidFill>
                          <a:effectLst/>
                          <a:latin typeface="Calibri" panose="020F0502020204030204" pitchFamily="34" charset="0"/>
                        </a:rPr>
                      </a:br>
                      <a:br>
                        <a:rPr lang="en-US" sz="800" b="0" i="0" u="none" strike="noStrike">
                          <a:solidFill>
                            <a:srgbClr val="000000"/>
                          </a:solidFill>
                          <a:effectLst/>
                          <a:latin typeface="Calibri" panose="020F0502020204030204" pitchFamily="34" charset="0"/>
                        </a:rPr>
                      </a:br>
                      <a:endParaRPr lang="en-US" sz="1200" b="0" i="0" u="none" strike="noStrike">
                        <a:effectLst/>
                        <a:latin typeface="Arial" panose="020B0604020202020204" pitchFamily="34" charset="0"/>
                      </a:endParaRPr>
                    </a:p>
                  </a:txBody>
                  <a:tcPr marL="6109" marR="6109" marT="610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US" sz="800" b="0" i="0" u="none" strike="noStrike" dirty="0">
                          <a:solidFill>
                            <a:srgbClr val="000000"/>
                          </a:solidFill>
                          <a:effectLst/>
                          <a:latin typeface="Calibri" panose="020F0502020204030204" pitchFamily="34" charset="0"/>
                        </a:rPr>
                        <a:t>6:00 PM</a:t>
                      </a:r>
                      <a:endParaRPr lang="en-US" sz="1200" b="0" i="0" u="none" strike="noStrike" dirty="0">
                        <a:effectLst/>
                        <a:latin typeface="Arial" panose="020B0604020202020204" pitchFamily="34" charset="0"/>
                      </a:endParaRPr>
                    </a:p>
                  </a:txBody>
                  <a:tcPr marL="6109" marR="6109" marT="610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52150814"/>
                  </a:ext>
                </a:extLst>
              </a:tr>
            </a:tbl>
          </a:graphicData>
        </a:graphic>
      </p:graphicFrame>
    </p:spTree>
    <p:extLst>
      <p:ext uri="{BB962C8B-B14F-4D97-AF65-F5344CB8AC3E}">
        <p14:creationId xmlns:p14="http://schemas.microsoft.com/office/powerpoint/2010/main" val="3824867312"/>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3B2CCE5-5A72-1706-E2A2-C603965C38FB}"/>
            </a:ext>
          </a:extLst>
        </p:cNvPr>
        <p:cNvGrpSpPr/>
        <p:nvPr/>
      </p:nvGrpSpPr>
      <p:grpSpPr>
        <a:xfrm>
          <a:off x="0" y="0"/>
          <a:ext cx="0" cy="0"/>
          <a:chOff x="0" y="0"/>
          <a:chExt cx="0" cy="0"/>
        </a:xfrm>
      </p:grpSpPr>
      <p:pic>
        <p:nvPicPr>
          <p:cNvPr id="108" name="Picture 107">
            <a:extLst>
              <a:ext uri="{FF2B5EF4-FFF2-40B4-BE49-F238E27FC236}">
                <a16:creationId xmlns:a16="http://schemas.microsoft.com/office/drawing/2014/main" id="{5321D838-2C7E-4177-9DD3-DAC78324A2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9" name="Picture 108">
            <a:extLst>
              <a:ext uri="{FF2B5EF4-FFF2-40B4-BE49-F238E27FC236}">
                <a16:creationId xmlns:a16="http://schemas.microsoft.com/office/drawing/2014/main" id="{0146E45C-1450-4186-B501-74F221F897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110" name="Picture 109">
            <a:extLst>
              <a:ext uri="{FF2B5EF4-FFF2-40B4-BE49-F238E27FC236}">
                <a16:creationId xmlns:a16="http://schemas.microsoft.com/office/drawing/2014/main" id="{EEDDA48B-BC04-4915-ADA3-A1A9522EB0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111" name="Rectangle 110">
            <a:extLst>
              <a:ext uri="{FF2B5EF4-FFF2-40B4-BE49-F238E27FC236}">
                <a16:creationId xmlns:a16="http://schemas.microsoft.com/office/drawing/2014/main" id="{78C9D07A-5A22-4E55-B18A-47CF07E50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2" name="Rectangle 111">
            <a:extLst>
              <a:ext uri="{FF2B5EF4-FFF2-40B4-BE49-F238E27FC236}">
                <a16:creationId xmlns:a16="http://schemas.microsoft.com/office/drawing/2014/main" id="{3D71E629-0739-4A59-972B-A9E9A4500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3" name="Rectangle 112">
            <a:extLst>
              <a:ext uri="{FF2B5EF4-FFF2-40B4-BE49-F238E27FC236}">
                <a16:creationId xmlns:a16="http://schemas.microsoft.com/office/drawing/2014/main" id="{DEDF2838-61BD-4552-A6C3-E3D6763CF3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pic>
        <p:nvPicPr>
          <p:cNvPr id="114" name="Picture 113">
            <a:extLst>
              <a:ext uri="{FF2B5EF4-FFF2-40B4-BE49-F238E27FC236}">
                <a16:creationId xmlns:a16="http://schemas.microsoft.com/office/drawing/2014/main" id="{E7876ED4-577B-4724-914E-42A0567A381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5" name="Rectangle 114">
            <a:extLst>
              <a:ext uri="{FF2B5EF4-FFF2-40B4-BE49-F238E27FC236}">
                <a16:creationId xmlns:a16="http://schemas.microsoft.com/office/drawing/2014/main" id="{5A35B073-543D-4B7C-85CE-3F6F3F5191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9176" y="0"/>
            <a:ext cx="6092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6" name="Picture 115">
            <a:extLst>
              <a:ext uri="{FF2B5EF4-FFF2-40B4-BE49-F238E27FC236}">
                <a16:creationId xmlns:a16="http://schemas.microsoft.com/office/drawing/2014/main" id="{56C9C24B-A8AA-4E20-9A75-455D96E200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 y="4688333"/>
            <a:ext cx="6400800" cy="185701"/>
          </a:xfrm>
          <a:prstGeom prst="rect">
            <a:avLst/>
          </a:prstGeom>
        </p:spPr>
      </p:pic>
      <p:sp>
        <p:nvSpPr>
          <p:cNvPr id="117" name="Rectangle 116">
            <a:extLst>
              <a:ext uri="{FF2B5EF4-FFF2-40B4-BE49-F238E27FC236}">
                <a16:creationId xmlns:a16="http://schemas.microsoft.com/office/drawing/2014/main" id="{0505B119-A4E9-4F97-9673-6F51C1C35B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162908"/>
            <a:ext cx="6411743" cy="2532185"/>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E6A61B14-AC11-B2DC-A25B-EA9A5F92CF83}"/>
              </a:ext>
            </a:extLst>
          </p:cNvPr>
          <p:cNvSpPr>
            <a:spLocks noGrp="1"/>
          </p:cNvSpPr>
          <p:nvPr>
            <p:ph type="title"/>
          </p:nvPr>
        </p:nvSpPr>
        <p:spPr>
          <a:xfrm>
            <a:off x="680322" y="2403231"/>
            <a:ext cx="5192940" cy="2133600"/>
          </a:xfrm>
        </p:spPr>
        <p:txBody>
          <a:bodyPr vert="horz" lIns="91440" tIns="45720" rIns="91440" bIns="45720" rtlCol="0" anchor="ctr">
            <a:normAutofit/>
          </a:bodyPr>
          <a:lstStyle/>
          <a:p>
            <a:pPr algn="r"/>
            <a:r>
              <a:rPr lang="en-US" sz="4600">
                <a:solidFill>
                  <a:srgbClr val="FFFFFF"/>
                </a:solidFill>
              </a:rPr>
              <a:t>Budget Timeframe / Process</a:t>
            </a:r>
          </a:p>
        </p:txBody>
      </p:sp>
      <p:sp useBgFill="1">
        <p:nvSpPr>
          <p:cNvPr id="118" name="Rectangle 117">
            <a:extLst>
              <a:ext uri="{FF2B5EF4-FFF2-40B4-BE49-F238E27FC236}">
                <a16:creationId xmlns:a16="http://schemas.microsoft.com/office/drawing/2014/main" id="{3DF5FFB9-6D81-4F3A-AF5B-6F9EC3428A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3163" y="642795"/>
            <a:ext cx="4812406" cy="5575125"/>
          </a:xfrm>
          <a:prstGeom prst="rect">
            <a:avLst/>
          </a:prstGeom>
          <a:ln>
            <a:noFill/>
          </a:ln>
          <a:effectLst>
            <a:outerShdw blurRad="76200" dist="63500" dir="5040000" algn="t"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C23C1D84-E4DB-2E8D-CA17-689F79B29ECB}"/>
              </a:ext>
            </a:extLst>
          </p:cNvPr>
          <p:cNvSpPr>
            <a:spLocks noGrp="1"/>
          </p:cNvSpPr>
          <p:nvPr>
            <p:ph type="sldNum" sz="quarter" idx="12"/>
          </p:nvPr>
        </p:nvSpPr>
        <p:spPr>
          <a:xfrm>
            <a:off x="11281776" y="6336872"/>
            <a:ext cx="722655" cy="365760"/>
          </a:xfrm>
        </p:spPr>
        <p:txBody>
          <a:bodyPr vert="horz" lIns="91440" tIns="45720" rIns="91440" bIns="45720" rtlCol="0" anchor="ctr">
            <a:normAutofit/>
          </a:bodyPr>
          <a:lstStyle/>
          <a:p>
            <a:pPr defTabSz="914400">
              <a:spcAft>
                <a:spcPts val="600"/>
              </a:spcAft>
            </a:pPr>
            <a:fld id="{B1834E53-DCE9-4F53-95B5-1147261CAB02}" type="slidenum">
              <a:rPr lang="en-US" sz="1400">
                <a:solidFill>
                  <a:srgbClr val="FFFFFF"/>
                </a:solidFill>
              </a:rPr>
              <a:pPr defTabSz="914400">
                <a:spcAft>
                  <a:spcPts val="600"/>
                </a:spcAft>
              </a:pPr>
              <a:t>3</a:t>
            </a:fld>
            <a:endParaRPr lang="en-US" sz="1400">
              <a:solidFill>
                <a:srgbClr val="FFFFFF"/>
              </a:solidFill>
            </a:endParaRPr>
          </a:p>
        </p:txBody>
      </p:sp>
      <p:graphicFrame>
        <p:nvGraphicFramePr>
          <p:cNvPr id="3" name="Table 2">
            <a:extLst>
              <a:ext uri="{FF2B5EF4-FFF2-40B4-BE49-F238E27FC236}">
                <a16:creationId xmlns:a16="http://schemas.microsoft.com/office/drawing/2014/main" id="{B5B00714-1FE4-E5A7-F997-75B95D91E24C}"/>
              </a:ext>
            </a:extLst>
          </p:cNvPr>
          <p:cNvGraphicFramePr>
            <a:graphicFrameLocks noGrp="1"/>
          </p:cNvGraphicFramePr>
          <p:nvPr>
            <p:extLst>
              <p:ext uri="{D42A27DB-BD31-4B8C-83A1-F6EECF244321}">
                <p14:modId xmlns:p14="http://schemas.microsoft.com/office/powerpoint/2010/main" val="1835965863"/>
              </p:ext>
            </p:extLst>
          </p:nvPr>
        </p:nvGraphicFramePr>
        <p:xfrm>
          <a:off x="6915505" y="845821"/>
          <a:ext cx="4386067" cy="4683650"/>
        </p:xfrm>
        <a:graphic>
          <a:graphicData uri="http://schemas.openxmlformats.org/drawingml/2006/table">
            <a:tbl>
              <a:tblPr/>
              <a:tblGrid>
                <a:gridCol w="1119067">
                  <a:extLst>
                    <a:ext uri="{9D8B030D-6E8A-4147-A177-3AD203B41FA5}">
                      <a16:colId xmlns:a16="http://schemas.microsoft.com/office/drawing/2014/main" val="4182284858"/>
                    </a:ext>
                  </a:extLst>
                </a:gridCol>
                <a:gridCol w="2275365">
                  <a:extLst>
                    <a:ext uri="{9D8B030D-6E8A-4147-A177-3AD203B41FA5}">
                      <a16:colId xmlns:a16="http://schemas.microsoft.com/office/drawing/2014/main" val="260271293"/>
                    </a:ext>
                  </a:extLst>
                </a:gridCol>
                <a:gridCol w="704527">
                  <a:extLst>
                    <a:ext uri="{9D8B030D-6E8A-4147-A177-3AD203B41FA5}">
                      <a16:colId xmlns:a16="http://schemas.microsoft.com/office/drawing/2014/main" val="2380938025"/>
                    </a:ext>
                  </a:extLst>
                </a:gridCol>
                <a:gridCol w="287108">
                  <a:extLst>
                    <a:ext uri="{9D8B030D-6E8A-4147-A177-3AD203B41FA5}">
                      <a16:colId xmlns:a16="http://schemas.microsoft.com/office/drawing/2014/main" val="3619639387"/>
                    </a:ext>
                  </a:extLst>
                </a:gridCol>
              </a:tblGrid>
              <a:tr h="837441">
                <a:tc>
                  <a:txBody>
                    <a:bodyPr/>
                    <a:lstStyle/>
                    <a:p>
                      <a:pPr algn="l" fontAlgn="t">
                        <a:buNone/>
                      </a:pPr>
                      <a:r>
                        <a:rPr lang="en-US" sz="700" b="0" i="0" u="none" strike="noStrike" dirty="0">
                          <a:solidFill>
                            <a:srgbClr val="000000"/>
                          </a:solidFill>
                          <a:effectLst/>
                          <a:latin typeface="Calibri" panose="020F0502020204030204" pitchFamily="34" charset="0"/>
                        </a:rPr>
                        <a:t>Council Workshops</a:t>
                      </a:r>
                      <a:endParaRPr lang="en-US" sz="1000" b="0" i="0" u="none" strike="noStrike" dirty="0">
                        <a:effectLst/>
                        <a:latin typeface="Arial" panose="020B0604020202020204" pitchFamily="34" charset="0"/>
                      </a:endParaRPr>
                    </a:p>
                  </a:txBody>
                  <a:tcPr marL="5485" marR="5485" marT="54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US" sz="700" b="0" i="0" u="none" strike="noStrike" dirty="0">
                          <a:solidFill>
                            <a:srgbClr val="000000"/>
                          </a:solidFill>
                          <a:effectLst/>
                          <a:latin typeface="Calibri" panose="020F0502020204030204" pitchFamily="34" charset="0"/>
                        </a:rPr>
                        <a:t>• Other Public Services </a:t>
                      </a:r>
                      <a:br>
                        <a:rPr lang="en-US" sz="700" b="0" i="0" u="none" strike="noStrike" dirty="0">
                          <a:solidFill>
                            <a:srgbClr val="000000"/>
                          </a:solidFill>
                          <a:effectLst/>
                          <a:latin typeface="Calibri" panose="020F0502020204030204" pitchFamily="34" charset="0"/>
                        </a:rPr>
                      </a:br>
                      <a:r>
                        <a:rPr lang="en-US" sz="700" b="0" i="0" u="none" strike="noStrike" dirty="0">
                          <a:solidFill>
                            <a:srgbClr val="000000"/>
                          </a:solidFill>
                          <a:effectLst/>
                          <a:latin typeface="Calibri" panose="020F0502020204030204" pitchFamily="34" charset="0"/>
                        </a:rPr>
                        <a:t>• Western Maine Transportation</a:t>
                      </a:r>
                      <a:br>
                        <a:rPr lang="en-US" sz="700" b="0" i="0" u="none" strike="noStrike" dirty="0">
                          <a:solidFill>
                            <a:srgbClr val="000000"/>
                          </a:solidFill>
                          <a:effectLst/>
                          <a:latin typeface="Calibri" panose="020F0502020204030204" pitchFamily="34" charset="0"/>
                        </a:rPr>
                      </a:br>
                      <a:r>
                        <a:rPr lang="en-US" sz="700" b="0" i="0" u="none" strike="noStrike" dirty="0">
                          <a:solidFill>
                            <a:srgbClr val="000000"/>
                          </a:solidFill>
                          <a:effectLst/>
                          <a:latin typeface="Calibri" panose="020F0502020204030204" pitchFamily="34" charset="0"/>
                        </a:rPr>
                        <a:t>• Lisbon EMS</a:t>
                      </a:r>
                      <a:br>
                        <a:rPr lang="en-US" sz="700" b="0" i="0" u="none" strike="noStrike" dirty="0">
                          <a:solidFill>
                            <a:srgbClr val="000000"/>
                          </a:solidFill>
                          <a:effectLst/>
                          <a:latin typeface="Calibri" panose="020F0502020204030204" pitchFamily="34" charset="0"/>
                        </a:rPr>
                      </a:br>
                      <a:r>
                        <a:rPr lang="en-US" sz="700" b="0" i="0" u="none" strike="noStrike" dirty="0">
                          <a:solidFill>
                            <a:srgbClr val="000000"/>
                          </a:solidFill>
                          <a:effectLst/>
                          <a:latin typeface="Calibri" panose="020F0502020204030204" pitchFamily="34" charset="0"/>
                        </a:rPr>
                        <a:t>• Public Works</a:t>
                      </a:r>
                      <a:br>
                        <a:rPr lang="en-US" sz="700" b="0" i="0" u="none" strike="noStrike" dirty="0">
                          <a:solidFill>
                            <a:srgbClr val="000000"/>
                          </a:solidFill>
                          <a:effectLst/>
                          <a:latin typeface="Calibri" panose="020F0502020204030204" pitchFamily="34" charset="0"/>
                        </a:rPr>
                      </a:br>
                      <a:r>
                        <a:rPr lang="en-US" sz="700" b="0" i="0" u="none" strike="noStrike" dirty="0">
                          <a:solidFill>
                            <a:srgbClr val="000000"/>
                          </a:solidFill>
                          <a:effectLst/>
                          <a:latin typeface="Calibri" panose="020F0502020204030204" pitchFamily="34" charset="0"/>
                        </a:rPr>
                        <a:t>• Solid Waste</a:t>
                      </a:r>
                      <a:br>
                        <a:rPr lang="en-US" sz="700" b="0" i="0" u="none" strike="noStrike" dirty="0">
                          <a:solidFill>
                            <a:srgbClr val="000000"/>
                          </a:solidFill>
                          <a:effectLst/>
                          <a:latin typeface="Calibri" panose="020F0502020204030204" pitchFamily="34" charset="0"/>
                        </a:rPr>
                      </a:br>
                      <a:r>
                        <a:rPr lang="en-US" sz="700" b="0" i="0" u="none" strike="noStrike" dirty="0">
                          <a:solidFill>
                            <a:srgbClr val="000000"/>
                          </a:solidFill>
                          <a:effectLst/>
                          <a:latin typeface="Calibri" panose="020F0502020204030204" pitchFamily="34" charset="0"/>
                        </a:rPr>
                        <a:t>• Economic and Community Development</a:t>
                      </a:r>
                      <a:br>
                        <a:rPr lang="en-US" sz="700" b="0" i="0" u="none" strike="noStrike" dirty="0">
                          <a:solidFill>
                            <a:srgbClr val="000000"/>
                          </a:solidFill>
                          <a:effectLst/>
                          <a:latin typeface="Calibri" panose="020F0502020204030204" pitchFamily="34" charset="0"/>
                        </a:rPr>
                      </a:br>
                      <a:r>
                        <a:rPr lang="en-US" sz="700" b="0" i="0" u="none" strike="noStrike" dirty="0">
                          <a:solidFill>
                            <a:srgbClr val="000000"/>
                          </a:solidFill>
                          <a:effectLst/>
                          <a:latin typeface="Calibri" panose="020F0502020204030204" pitchFamily="34" charset="0"/>
                        </a:rPr>
                        <a:t>• Code Enforcement and Planning</a:t>
                      </a:r>
                      <a:endParaRPr lang="en-US" sz="1000" b="0" i="0" u="none" strike="noStrike" dirty="0">
                        <a:effectLst/>
                        <a:latin typeface="Arial" panose="020B0604020202020204" pitchFamily="34" charset="0"/>
                      </a:endParaRPr>
                    </a:p>
                  </a:txBody>
                  <a:tcPr marL="5485" marR="5485" marT="54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US" sz="700" b="0" i="0" u="none" strike="noStrike">
                          <a:solidFill>
                            <a:srgbClr val="000000"/>
                          </a:solidFill>
                          <a:effectLst/>
                          <a:latin typeface="Calibri" panose="020F0502020204030204" pitchFamily="34" charset="0"/>
                        </a:rPr>
                        <a:t>Tuesday, March 25, 2025</a:t>
                      </a:r>
                      <a:br>
                        <a:rPr lang="en-US" sz="700" b="0" i="0" u="none" strike="noStrike">
                          <a:solidFill>
                            <a:srgbClr val="000000"/>
                          </a:solidFill>
                          <a:effectLst/>
                          <a:latin typeface="Calibri" panose="020F0502020204030204" pitchFamily="34" charset="0"/>
                        </a:rPr>
                      </a:br>
                      <a:endParaRPr lang="en-US" sz="1000" b="0" i="0" u="none" strike="noStrike">
                        <a:effectLst/>
                        <a:latin typeface="Arial" panose="020B0604020202020204" pitchFamily="34" charset="0"/>
                      </a:endParaRPr>
                    </a:p>
                  </a:txBody>
                  <a:tcPr marL="5485" marR="5485" marT="54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US" sz="700" b="0" i="0" u="none" strike="noStrike">
                          <a:solidFill>
                            <a:srgbClr val="000000"/>
                          </a:solidFill>
                          <a:effectLst/>
                          <a:latin typeface="Calibri" panose="020F0502020204030204" pitchFamily="34" charset="0"/>
                        </a:rPr>
                        <a:t>6:00 PM</a:t>
                      </a:r>
                      <a:endParaRPr lang="en-US" sz="1000" b="0" i="0" u="none" strike="noStrike">
                        <a:effectLst/>
                        <a:latin typeface="Arial" panose="020B0604020202020204" pitchFamily="34" charset="0"/>
                      </a:endParaRPr>
                    </a:p>
                  </a:txBody>
                  <a:tcPr marL="5485" marR="5485" marT="54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38309787"/>
                  </a:ext>
                </a:extLst>
              </a:tr>
              <a:tr h="375537">
                <a:tc>
                  <a:txBody>
                    <a:bodyPr/>
                    <a:lstStyle/>
                    <a:p>
                      <a:pPr algn="l" fontAlgn="t">
                        <a:buNone/>
                      </a:pPr>
                      <a:r>
                        <a:rPr lang="en-US" sz="700" b="0" i="0" u="none" strike="noStrike">
                          <a:solidFill>
                            <a:srgbClr val="000000"/>
                          </a:solidFill>
                          <a:effectLst/>
                          <a:latin typeface="Calibri" panose="020F0502020204030204" pitchFamily="34" charset="0"/>
                        </a:rPr>
                        <a:t>Council Workshops</a:t>
                      </a:r>
                      <a:endParaRPr lang="en-US" sz="1000" b="0" i="0" u="none" strike="noStrike">
                        <a:effectLst/>
                        <a:latin typeface="Arial" panose="020B0604020202020204" pitchFamily="34" charset="0"/>
                      </a:endParaRPr>
                    </a:p>
                  </a:txBody>
                  <a:tcPr marL="5485" marR="5485" marT="54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US" sz="700" b="0" i="0" u="none" strike="noStrike">
                          <a:solidFill>
                            <a:srgbClr val="000000"/>
                          </a:solidFill>
                          <a:effectLst/>
                          <a:latin typeface="Calibri" panose="020F0502020204030204" pitchFamily="34" charset="0"/>
                        </a:rPr>
                        <a:t>• Fire</a:t>
                      </a:r>
                      <a:br>
                        <a:rPr lang="en-US" sz="700" b="0" i="0" u="none" strike="noStrike">
                          <a:solidFill>
                            <a:srgbClr val="000000"/>
                          </a:solidFill>
                          <a:effectLst/>
                          <a:latin typeface="Calibri" panose="020F0502020204030204" pitchFamily="34" charset="0"/>
                        </a:rPr>
                      </a:br>
                      <a:r>
                        <a:rPr lang="en-US" sz="700" b="0" i="0" u="none" strike="noStrike">
                          <a:solidFill>
                            <a:srgbClr val="000000"/>
                          </a:solidFill>
                          <a:effectLst/>
                          <a:latin typeface="Calibri" panose="020F0502020204030204" pitchFamily="34" charset="0"/>
                        </a:rPr>
                        <a:t>• Police</a:t>
                      </a:r>
                      <a:br>
                        <a:rPr lang="en-US" sz="700" b="0" i="0" u="none" strike="noStrike">
                          <a:solidFill>
                            <a:srgbClr val="000000"/>
                          </a:solidFill>
                          <a:effectLst/>
                          <a:latin typeface="Calibri" panose="020F0502020204030204" pitchFamily="34" charset="0"/>
                        </a:rPr>
                      </a:br>
                      <a:r>
                        <a:rPr lang="en-US" sz="700" b="0" i="0" u="none" strike="noStrike">
                          <a:solidFill>
                            <a:srgbClr val="000000"/>
                          </a:solidFill>
                          <a:effectLst/>
                          <a:latin typeface="Calibri" panose="020F0502020204030204" pitchFamily="34" charset="0"/>
                        </a:rPr>
                        <a:t>• Parks &amp; Recreation</a:t>
                      </a:r>
                      <a:endParaRPr lang="en-US" sz="1000" b="0" i="0" u="none" strike="noStrike">
                        <a:effectLst/>
                        <a:latin typeface="Arial" panose="020B0604020202020204" pitchFamily="34" charset="0"/>
                      </a:endParaRPr>
                    </a:p>
                  </a:txBody>
                  <a:tcPr marL="5485" marR="5485" marT="54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US" sz="700" b="0" i="0" u="none" strike="noStrike">
                          <a:solidFill>
                            <a:srgbClr val="000000"/>
                          </a:solidFill>
                          <a:effectLst/>
                          <a:latin typeface="Calibri" panose="020F0502020204030204" pitchFamily="34" charset="0"/>
                        </a:rPr>
                        <a:t>Tuesday, April 1, 2025</a:t>
                      </a:r>
                      <a:endParaRPr lang="en-US" sz="1000" b="0" i="0" u="none" strike="noStrike">
                        <a:effectLst/>
                        <a:latin typeface="Arial" panose="020B0604020202020204" pitchFamily="34" charset="0"/>
                      </a:endParaRPr>
                    </a:p>
                  </a:txBody>
                  <a:tcPr marL="5485" marR="5485" marT="54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US" sz="700" b="0" i="0" u="none" strike="noStrike">
                          <a:solidFill>
                            <a:srgbClr val="000000"/>
                          </a:solidFill>
                          <a:effectLst/>
                          <a:latin typeface="Calibri" panose="020F0502020204030204" pitchFamily="34" charset="0"/>
                        </a:rPr>
                        <a:t>6:00 PM</a:t>
                      </a:r>
                      <a:endParaRPr lang="en-US" sz="1000" b="0" i="0" u="none" strike="noStrike">
                        <a:effectLst/>
                        <a:latin typeface="Arial" panose="020B0604020202020204" pitchFamily="34" charset="0"/>
                      </a:endParaRPr>
                    </a:p>
                  </a:txBody>
                  <a:tcPr marL="5485" marR="5485" marT="54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05737043"/>
                  </a:ext>
                </a:extLst>
              </a:tr>
              <a:tr h="375537">
                <a:tc>
                  <a:txBody>
                    <a:bodyPr/>
                    <a:lstStyle/>
                    <a:p>
                      <a:pPr algn="l" fontAlgn="t">
                        <a:buNone/>
                      </a:pPr>
                      <a:r>
                        <a:rPr lang="en-US" sz="700" b="0" i="0" u="none" strike="noStrike">
                          <a:solidFill>
                            <a:srgbClr val="000000"/>
                          </a:solidFill>
                          <a:effectLst/>
                          <a:latin typeface="Calibri" panose="020F0502020204030204" pitchFamily="34" charset="0"/>
                        </a:rPr>
                        <a:t>Special Council Meeting</a:t>
                      </a:r>
                      <a:endParaRPr lang="en-US" sz="1000" b="0" i="0" u="none" strike="noStrike">
                        <a:effectLst/>
                        <a:latin typeface="Arial" panose="020B0604020202020204" pitchFamily="34" charset="0"/>
                      </a:endParaRPr>
                    </a:p>
                  </a:txBody>
                  <a:tcPr marL="5485" marR="5485" marT="54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t">
                        <a:buNone/>
                      </a:pPr>
                      <a:r>
                        <a:rPr lang="en-US" sz="700" b="0" i="0" u="none" strike="noStrike">
                          <a:solidFill>
                            <a:srgbClr val="000000"/>
                          </a:solidFill>
                          <a:effectLst/>
                          <a:latin typeface="Calibri" panose="020F0502020204030204" pitchFamily="34" charset="0"/>
                        </a:rPr>
                        <a:t>School Request to Set Election Dates (June 4th)  for School Budget &amp; School CIP Public Hearings for April 30th and approve Election Warrant</a:t>
                      </a:r>
                      <a:endParaRPr lang="en-US" sz="1000" b="0" i="0" u="none" strike="noStrike">
                        <a:effectLst/>
                        <a:latin typeface="Arial" panose="020B0604020202020204" pitchFamily="34" charset="0"/>
                      </a:endParaRPr>
                    </a:p>
                  </a:txBody>
                  <a:tcPr marL="5485" marR="5485" marT="54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US" sz="700" b="0" i="0" u="none" strike="noStrike">
                          <a:solidFill>
                            <a:srgbClr val="000000"/>
                          </a:solidFill>
                          <a:effectLst/>
                          <a:latin typeface="Calibri" panose="020F0502020204030204" pitchFamily="34" charset="0"/>
                        </a:rPr>
                        <a:t>Tuesday April 1, 2025</a:t>
                      </a:r>
                      <a:endParaRPr lang="en-US" sz="1000" b="0" i="0" u="none" strike="noStrike">
                        <a:effectLst/>
                        <a:latin typeface="Arial" panose="020B0604020202020204" pitchFamily="34" charset="0"/>
                      </a:endParaRPr>
                    </a:p>
                  </a:txBody>
                  <a:tcPr marL="5485" marR="5485" marT="54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US" sz="700" b="0" i="0" u="none" strike="noStrike">
                          <a:solidFill>
                            <a:srgbClr val="000000"/>
                          </a:solidFill>
                          <a:effectLst/>
                          <a:latin typeface="Calibri" panose="020F0502020204030204" pitchFamily="34" charset="0"/>
                        </a:rPr>
                        <a:t>7:00 PM</a:t>
                      </a:r>
                      <a:endParaRPr lang="en-US" sz="1000" b="0" i="0" u="none" strike="noStrike">
                        <a:effectLst/>
                        <a:latin typeface="Arial" panose="020B0604020202020204" pitchFamily="34" charset="0"/>
                      </a:endParaRPr>
                    </a:p>
                  </a:txBody>
                  <a:tcPr marL="5485" marR="5485" marT="54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88540093"/>
                  </a:ext>
                </a:extLst>
              </a:tr>
              <a:tr h="2228584">
                <a:tc>
                  <a:txBody>
                    <a:bodyPr/>
                    <a:lstStyle/>
                    <a:p>
                      <a:pPr algn="l" fontAlgn="t">
                        <a:buNone/>
                      </a:pPr>
                      <a:r>
                        <a:rPr lang="en-US" sz="700" b="0" i="0" u="none" strike="noStrike">
                          <a:solidFill>
                            <a:srgbClr val="000000"/>
                          </a:solidFill>
                          <a:effectLst/>
                          <a:latin typeface="Calibri" panose="020F0502020204030204" pitchFamily="34" charset="0"/>
                        </a:rPr>
                        <a:t>School Dept Sends 2 Ad Requests to the Sun Journal</a:t>
                      </a:r>
                      <a:endParaRPr lang="en-US" sz="1000" b="0" i="0" u="none" strike="noStrike">
                        <a:effectLst/>
                        <a:latin typeface="Arial" panose="020B0604020202020204" pitchFamily="34" charset="0"/>
                      </a:endParaRPr>
                    </a:p>
                  </a:txBody>
                  <a:tcPr marL="5485" marR="5485" marT="54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t">
                        <a:buNone/>
                      </a:pPr>
                      <a:r>
                        <a:rPr lang="en-US" sz="700" b="0" i="0" u="none" strike="noStrike" dirty="0">
                          <a:solidFill>
                            <a:srgbClr val="000000"/>
                          </a:solidFill>
                          <a:effectLst/>
                          <a:latin typeface="Calibri" panose="020F0502020204030204" pitchFamily="34" charset="0"/>
                        </a:rPr>
                        <a:t>School Department Sends School Budget Public Hearing Ad to Sun Journal Thursday to proof by Friday Deadline at 10 AM.  </a:t>
                      </a:r>
                      <a:br>
                        <a:rPr lang="en-US" sz="700" b="0" i="0" u="none" strike="noStrike" dirty="0">
                          <a:solidFill>
                            <a:srgbClr val="000000"/>
                          </a:solidFill>
                          <a:effectLst/>
                          <a:latin typeface="Calibri" panose="020F0502020204030204" pitchFamily="34" charset="0"/>
                        </a:rPr>
                      </a:br>
                      <a:r>
                        <a:rPr lang="en-US" sz="700" b="0" i="0" u="none" strike="noStrike" dirty="0">
                          <a:solidFill>
                            <a:srgbClr val="000000"/>
                          </a:solidFill>
                          <a:effectLst/>
                          <a:latin typeface="Calibri" panose="020F0502020204030204" pitchFamily="34" charset="0"/>
                        </a:rPr>
                        <a:t>First Ad Runs on April 06 per Sec 6.04 (a) 1 &amp; 2 ...The Town Council shall publish in one or more newspapers having general circulation in the Town a general summary of the budgets and a notice stating:  1. The times and places where copies of the budget messages and the budgets will be available to the public, and 2. The time and place (not less than two weeks after the first such publication) of a public hearing on the proposed budgets.</a:t>
                      </a:r>
                      <a:br>
                        <a:rPr lang="en-US" sz="700" b="0" i="0" u="none" strike="noStrike" dirty="0">
                          <a:solidFill>
                            <a:srgbClr val="000000"/>
                          </a:solidFill>
                          <a:effectLst/>
                          <a:latin typeface="Calibri" panose="020F0502020204030204" pitchFamily="34" charset="0"/>
                        </a:rPr>
                      </a:br>
                      <a:r>
                        <a:rPr lang="en-US" sz="700" b="0" i="0" u="none" strike="noStrike" dirty="0">
                          <a:solidFill>
                            <a:srgbClr val="000000"/>
                          </a:solidFill>
                          <a:effectLst/>
                          <a:latin typeface="Calibri" panose="020F0502020204030204" pitchFamily="34" charset="0"/>
                        </a:rPr>
                        <a:t>Sec 6.08 d) 1... The Town Council shall publish in one or more newspapers having general circulation in the Town a general summary of the capital program and a notice stating:  </a:t>
                      </a:r>
                      <a:r>
                        <a:rPr lang="en-US" sz="700" b="0" i="0" u="none" strike="noStrike" dirty="0" err="1">
                          <a:solidFill>
                            <a:srgbClr val="000000"/>
                          </a:solidFill>
                          <a:effectLst/>
                          <a:latin typeface="Calibri" panose="020F0502020204030204" pitchFamily="34" charset="0"/>
                        </a:rPr>
                        <a:t>i</a:t>
                      </a:r>
                      <a:r>
                        <a:rPr lang="en-US" sz="700" b="0" i="0" u="none" strike="noStrike" dirty="0">
                          <a:solidFill>
                            <a:srgbClr val="000000"/>
                          </a:solidFill>
                          <a:effectLst/>
                          <a:latin typeface="Calibri" panose="020F0502020204030204" pitchFamily="34" charset="0"/>
                        </a:rPr>
                        <a:t>)The times and places where copies of the capital program will be available to the public; and ii)The time and place, not less than two weeks after the first date of publication, for a public hearing on the capital program. </a:t>
                      </a:r>
                      <a:r>
                        <a:rPr lang="en-US" sz="700" b="0" i="1" u="none" strike="noStrike" dirty="0">
                          <a:solidFill>
                            <a:srgbClr val="000000"/>
                          </a:solidFill>
                          <a:effectLst/>
                          <a:latin typeface="Calibri" panose="020F0502020204030204" pitchFamily="34" charset="0"/>
                        </a:rPr>
                        <a:t>NOTE:  Send request for second ad at the same time.</a:t>
                      </a:r>
                      <a:endParaRPr lang="en-US" sz="1000" b="0" i="0" u="none" strike="noStrike" dirty="0">
                        <a:effectLst/>
                        <a:latin typeface="Arial" panose="020B0604020202020204" pitchFamily="34" charset="0"/>
                      </a:endParaRPr>
                    </a:p>
                  </a:txBody>
                  <a:tcPr marL="5485" marR="5485" marT="54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US" sz="700" b="0" i="0" u="none" strike="noStrike">
                          <a:solidFill>
                            <a:srgbClr val="000000"/>
                          </a:solidFill>
                          <a:effectLst/>
                          <a:latin typeface="Calibri" panose="020F0502020204030204" pitchFamily="34" charset="0"/>
                        </a:rPr>
                        <a:t>Thursday April 3, 2025</a:t>
                      </a:r>
                      <a:endParaRPr lang="en-US" sz="1000" b="0" i="0" u="none" strike="noStrike">
                        <a:effectLst/>
                        <a:latin typeface="Arial" panose="020B0604020202020204" pitchFamily="34" charset="0"/>
                      </a:endParaRPr>
                    </a:p>
                  </a:txBody>
                  <a:tcPr marL="5485" marR="5485" marT="54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US" sz="700" b="0" i="0" u="none" strike="noStrike">
                          <a:solidFill>
                            <a:srgbClr val="000000"/>
                          </a:solidFill>
                          <a:effectLst/>
                          <a:latin typeface="Calibri" panose="020F0502020204030204" pitchFamily="34" charset="0"/>
                        </a:rPr>
                        <a:t>10:00 AM</a:t>
                      </a:r>
                      <a:endParaRPr lang="en-US" sz="1000" b="0" i="0" u="none" strike="noStrike">
                        <a:effectLst/>
                        <a:latin typeface="Arial" panose="020B0604020202020204" pitchFamily="34" charset="0"/>
                      </a:endParaRPr>
                    </a:p>
                  </a:txBody>
                  <a:tcPr marL="5485" marR="5485" marT="54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89579158"/>
                  </a:ext>
                </a:extLst>
              </a:tr>
              <a:tr h="260062">
                <a:tc>
                  <a:txBody>
                    <a:bodyPr/>
                    <a:lstStyle/>
                    <a:p>
                      <a:pPr algn="l" fontAlgn="t">
                        <a:buNone/>
                      </a:pPr>
                      <a:r>
                        <a:rPr lang="en-US" sz="700" b="0" i="0" u="none" strike="noStrike">
                          <a:solidFill>
                            <a:srgbClr val="000000"/>
                          </a:solidFill>
                          <a:effectLst/>
                          <a:latin typeface="Calibri" panose="020F0502020204030204" pitchFamily="34" charset="0"/>
                        </a:rPr>
                        <a:t>1st School Budget Public Hearing Ad Runs</a:t>
                      </a:r>
                      <a:endParaRPr lang="en-US" sz="1000" b="0" i="0" u="none" strike="noStrike">
                        <a:effectLst/>
                        <a:latin typeface="Arial" panose="020B0604020202020204" pitchFamily="34" charset="0"/>
                      </a:endParaRPr>
                    </a:p>
                  </a:txBody>
                  <a:tcPr marL="5485" marR="5485" marT="54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t">
                        <a:buNone/>
                      </a:pPr>
                      <a:r>
                        <a:rPr lang="en-US" sz="700" b="0" i="0" u="none" strike="noStrike">
                          <a:solidFill>
                            <a:srgbClr val="000000"/>
                          </a:solidFill>
                          <a:effectLst/>
                          <a:latin typeface="Calibri" panose="020F0502020204030204" pitchFamily="34" charset="0"/>
                        </a:rPr>
                        <a:t>First Ad for School Budget &amp; School CIP Budget Public Hearings appears in Sun Journal</a:t>
                      </a:r>
                      <a:endParaRPr lang="en-US" sz="1000" b="0" i="0" u="none" strike="noStrike">
                        <a:effectLst/>
                        <a:latin typeface="Arial" panose="020B0604020202020204" pitchFamily="34" charset="0"/>
                      </a:endParaRPr>
                    </a:p>
                  </a:txBody>
                  <a:tcPr marL="5485" marR="5485" marT="54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US" sz="700" b="0" i="0" u="none" strike="noStrike">
                          <a:solidFill>
                            <a:srgbClr val="000000"/>
                          </a:solidFill>
                          <a:effectLst/>
                          <a:latin typeface="Calibri" panose="020F0502020204030204" pitchFamily="34" charset="0"/>
                        </a:rPr>
                        <a:t>Sunday April 6, 2025</a:t>
                      </a:r>
                      <a:endParaRPr lang="en-US" sz="1000" b="0" i="0" u="none" strike="noStrike">
                        <a:effectLst/>
                        <a:latin typeface="Arial" panose="020B0604020202020204" pitchFamily="34" charset="0"/>
                      </a:endParaRPr>
                    </a:p>
                  </a:txBody>
                  <a:tcPr marL="5485" marR="5485" marT="54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US" sz="700" b="0" i="0" u="none" strike="noStrike">
                          <a:solidFill>
                            <a:srgbClr val="000000"/>
                          </a:solidFill>
                          <a:effectLst/>
                          <a:latin typeface="Calibri" panose="020F0502020204030204" pitchFamily="34" charset="0"/>
                        </a:rPr>
                        <a:t> </a:t>
                      </a:r>
                      <a:endParaRPr lang="en-US" sz="1000" b="0" i="0" u="none" strike="noStrike">
                        <a:effectLst/>
                        <a:latin typeface="Arial" panose="020B0604020202020204" pitchFamily="34" charset="0"/>
                      </a:endParaRPr>
                    </a:p>
                  </a:txBody>
                  <a:tcPr marL="5485" marR="5485" marT="54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18558795"/>
                  </a:ext>
                </a:extLst>
              </a:tr>
              <a:tr h="606489">
                <a:tc>
                  <a:txBody>
                    <a:bodyPr/>
                    <a:lstStyle/>
                    <a:p>
                      <a:pPr algn="l" fontAlgn="t">
                        <a:buNone/>
                      </a:pPr>
                      <a:r>
                        <a:rPr lang="en-US" sz="700" b="0" i="0" u="none" strike="noStrike">
                          <a:solidFill>
                            <a:srgbClr val="000000"/>
                          </a:solidFill>
                          <a:effectLst/>
                          <a:latin typeface="Calibri" panose="020F0502020204030204" pitchFamily="34" charset="0"/>
                        </a:rPr>
                        <a:t>Council Workshops</a:t>
                      </a:r>
                      <a:endParaRPr lang="en-US" sz="1000" b="0" i="0" u="none" strike="noStrike">
                        <a:effectLst/>
                        <a:latin typeface="Arial" panose="020B0604020202020204" pitchFamily="34" charset="0"/>
                      </a:endParaRPr>
                    </a:p>
                  </a:txBody>
                  <a:tcPr marL="5485" marR="5485" marT="54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US" sz="700" b="0" i="0" u="none" strike="noStrike" dirty="0">
                          <a:solidFill>
                            <a:srgbClr val="000000"/>
                          </a:solidFill>
                          <a:effectLst/>
                          <a:latin typeface="Calibri" panose="020F0502020204030204" pitchFamily="34" charset="0"/>
                        </a:rPr>
                        <a:t>•Sewer</a:t>
                      </a:r>
                      <a:br>
                        <a:rPr lang="en-US" sz="700" b="0" i="0" u="none" strike="noStrike" dirty="0">
                          <a:solidFill>
                            <a:srgbClr val="000000"/>
                          </a:solidFill>
                          <a:effectLst/>
                          <a:latin typeface="Calibri" panose="020F0502020204030204" pitchFamily="34" charset="0"/>
                        </a:rPr>
                      </a:br>
                      <a:r>
                        <a:rPr lang="en-US" sz="700" b="0" i="0" u="none" strike="noStrike" dirty="0">
                          <a:solidFill>
                            <a:srgbClr val="000000"/>
                          </a:solidFill>
                          <a:effectLst/>
                          <a:latin typeface="Calibri" panose="020F0502020204030204" pitchFamily="34" charset="0"/>
                        </a:rPr>
                        <a:t>•Town Manager</a:t>
                      </a:r>
                      <a:br>
                        <a:rPr lang="en-US" sz="700" b="0" i="0" u="none" strike="noStrike" dirty="0">
                          <a:solidFill>
                            <a:srgbClr val="000000"/>
                          </a:solidFill>
                          <a:effectLst/>
                          <a:latin typeface="Calibri" panose="020F0502020204030204" pitchFamily="34" charset="0"/>
                        </a:rPr>
                      </a:br>
                      <a:r>
                        <a:rPr lang="en-US" sz="700" b="0" i="0" u="none" strike="noStrike" dirty="0">
                          <a:solidFill>
                            <a:srgbClr val="000000"/>
                          </a:solidFill>
                          <a:effectLst/>
                          <a:latin typeface="Calibri" panose="020F0502020204030204" pitchFamily="34" charset="0"/>
                        </a:rPr>
                        <a:t>•Technology</a:t>
                      </a:r>
                      <a:br>
                        <a:rPr lang="en-US" sz="700" b="0" i="0" u="none" strike="noStrike" dirty="0">
                          <a:solidFill>
                            <a:srgbClr val="000000"/>
                          </a:solidFill>
                          <a:effectLst/>
                          <a:latin typeface="Calibri" panose="020F0502020204030204" pitchFamily="34" charset="0"/>
                        </a:rPr>
                      </a:br>
                      <a:r>
                        <a:rPr lang="en-US" sz="700" b="0" i="0" u="none" strike="noStrike" dirty="0">
                          <a:solidFill>
                            <a:srgbClr val="000000"/>
                          </a:solidFill>
                          <a:effectLst/>
                          <a:latin typeface="Calibri" panose="020F0502020204030204" pitchFamily="34" charset="0"/>
                        </a:rPr>
                        <a:t>•Buildings</a:t>
                      </a:r>
                      <a:br>
                        <a:rPr lang="en-US" sz="700" b="0" i="0" u="none" strike="noStrike" dirty="0">
                          <a:solidFill>
                            <a:srgbClr val="000000"/>
                          </a:solidFill>
                          <a:effectLst/>
                          <a:latin typeface="Calibri" panose="020F0502020204030204" pitchFamily="34" charset="0"/>
                        </a:rPr>
                      </a:br>
                      <a:r>
                        <a:rPr lang="en-US" sz="700" b="0" i="0" u="none" strike="noStrike" dirty="0">
                          <a:solidFill>
                            <a:srgbClr val="000000"/>
                          </a:solidFill>
                          <a:effectLst/>
                          <a:latin typeface="Calibri" panose="020F0502020204030204" pitchFamily="34" charset="0"/>
                        </a:rPr>
                        <a:t>• Any Other Unaddressed Items</a:t>
                      </a:r>
                      <a:endParaRPr lang="en-US" sz="1000" b="0" i="0" u="none" strike="noStrike" dirty="0">
                        <a:effectLst/>
                        <a:latin typeface="Arial" panose="020B0604020202020204" pitchFamily="34" charset="0"/>
                      </a:endParaRPr>
                    </a:p>
                  </a:txBody>
                  <a:tcPr marL="5485" marR="5485" marT="54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US" sz="700" b="0" i="0" u="none" strike="noStrike">
                          <a:solidFill>
                            <a:srgbClr val="000000"/>
                          </a:solidFill>
                          <a:effectLst/>
                          <a:latin typeface="Calibri" panose="020F0502020204030204" pitchFamily="34" charset="0"/>
                        </a:rPr>
                        <a:t>Tuesday, April 8, 2025</a:t>
                      </a:r>
                      <a:endParaRPr lang="en-US" sz="1000" b="0" i="0" u="none" strike="noStrike">
                        <a:effectLst/>
                        <a:latin typeface="Arial" panose="020B0604020202020204" pitchFamily="34" charset="0"/>
                      </a:endParaRPr>
                    </a:p>
                  </a:txBody>
                  <a:tcPr marL="5485" marR="5485" marT="54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US" sz="700" b="0" i="0" u="none" strike="noStrike" dirty="0">
                          <a:solidFill>
                            <a:srgbClr val="000000"/>
                          </a:solidFill>
                          <a:effectLst/>
                          <a:latin typeface="Calibri" panose="020F0502020204030204" pitchFamily="34" charset="0"/>
                        </a:rPr>
                        <a:t>6:00 PM</a:t>
                      </a:r>
                      <a:endParaRPr lang="en-US" sz="1000" b="0" i="0" u="none" strike="noStrike" dirty="0">
                        <a:effectLst/>
                        <a:latin typeface="Arial" panose="020B0604020202020204" pitchFamily="34" charset="0"/>
                      </a:endParaRPr>
                    </a:p>
                  </a:txBody>
                  <a:tcPr marL="5485" marR="5485" marT="548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02726919"/>
                  </a:ext>
                </a:extLst>
              </a:tr>
            </a:tbl>
          </a:graphicData>
        </a:graphic>
      </p:graphicFrame>
    </p:spTree>
    <p:extLst>
      <p:ext uri="{BB962C8B-B14F-4D97-AF65-F5344CB8AC3E}">
        <p14:creationId xmlns:p14="http://schemas.microsoft.com/office/powerpoint/2010/main" val="2924074724"/>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3951CF5-713B-1958-7472-FB3228493D9F}"/>
            </a:ext>
          </a:extLst>
        </p:cNvPr>
        <p:cNvGrpSpPr/>
        <p:nvPr/>
      </p:nvGrpSpPr>
      <p:grpSpPr>
        <a:xfrm>
          <a:off x="0" y="0"/>
          <a:ext cx="0" cy="0"/>
          <a:chOff x="0" y="0"/>
          <a:chExt cx="0" cy="0"/>
        </a:xfrm>
      </p:grpSpPr>
      <p:pic>
        <p:nvPicPr>
          <p:cNvPr id="133" name="Picture 132">
            <a:extLst>
              <a:ext uri="{FF2B5EF4-FFF2-40B4-BE49-F238E27FC236}">
                <a16:creationId xmlns:a16="http://schemas.microsoft.com/office/drawing/2014/main" id="{5321D838-2C7E-4177-9DD3-DAC78324A2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34" name="Picture 133">
            <a:extLst>
              <a:ext uri="{FF2B5EF4-FFF2-40B4-BE49-F238E27FC236}">
                <a16:creationId xmlns:a16="http://schemas.microsoft.com/office/drawing/2014/main" id="{0146E45C-1450-4186-B501-74F221F897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135" name="Picture 134">
            <a:extLst>
              <a:ext uri="{FF2B5EF4-FFF2-40B4-BE49-F238E27FC236}">
                <a16:creationId xmlns:a16="http://schemas.microsoft.com/office/drawing/2014/main" id="{EEDDA48B-BC04-4915-ADA3-A1A9522EB0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136" name="Rectangle 135">
            <a:extLst>
              <a:ext uri="{FF2B5EF4-FFF2-40B4-BE49-F238E27FC236}">
                <a16:creationId xmlns:a16="http://schemas.microsoft.com/office/drawing/2014/main" id="{78C9D07A-5A22-4E55-B18A-47CF07E50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37" name="Rectangle 136">
            <a:extLst>
              <a:ext uri="{FF2B5EF4-FFF2-40B4-BE49-F238E27FC236}">
                <a16:creationId xmlns:a16="http://schemas.microsoft.com/office/drawing/2014/main" id="{3D71E629-0739-4A59-972B-A9E9A4500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138" name="Picture 137">
            <a:extLst>
              <a:ext uri="{FF2B5EF4-FFF2-40B4-BE49-F238E27FC236}">
                <a16:creationId xmlns:a16="http://schemas.microsoft.com/office/drawing/2014/main" id="{AF9C2BBD-AAF7-4C85-9BE4-E4C2F52353F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a:gradFill>
            <a:gsLst>
              <a:gs pos="0">
                <a:srgbClr val="F78925"/>
              </a:gs>
              <a:gs pos="50000">
                <a:srgbClr val="D54209"/>
              </a:gs>
              <a:gs pos="100000">
                <a:srgbClr val="8D0000"/>
              </a:gs>
            </a:gsLst>
            <a:lin ang="2520000" scaled="0"/>
          </a:gradFill>
        </p:spPr>
      </p:pic>
      <p:pic>
        <p:nvPicPr>
          <p:cNvPr id="139" name="Picture 138">
            <a:extLst>
              <a:ext uri="{FF2B5EF4-FFF2-40B4-BE49-F238E27FC236}">
                <a16:creationId xmlns:a16="http://schemas.microsoft.com/office/drawing/2014/main" id="{AEEF8B78-E487-4E1A-8945-35B4041B02A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0" name="Rectangle 139">
            <a:extLst>
              <a:ext uri="{FF2B5EF4-FFF2-40B4-BE49-F238E27FC236}">
                <a16:creationId xmlns:a16="http://schemas.microsoft.com/office/drawing/2014/main" id="{B9B4F0B3-5A15-4AAD-B054-8BA9209872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4527" y="0"/>
            <a:ext cx="755294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1" name="Picture 140">
            <a:extLst>
              <a:ext uri="{FF2B5EF4-FFF2-40B4-BE49-F238E27FC236}">
                <a16:creationId xmlns:a16="http://schemas.microsoft.com/office/drawing/2014/main" id="{CCA43FE3-BC3A-4163-B2D9-721AA0F6F4D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6" cstate="print">
            <a:extLst>
              <a:ext uri="{28A0092B-C50C-407E-A947-70E740481C1C}">
                <a14:useLocalDpi xmlns:a14="http://schemas.microsoft.com/office/drawing/2010/main" val="0"/>
              </a:ext>
            </a:extLst>
          </a:blip>
          <a:stretch>
            <a:fillRect/>
          </a:stretch>
        </p:blipFill>
        <p:spPr>
          <a:xfrm>
            <a:off x="1" y="5006045"/>
            <a:ext cx="4965192" cy="144049"/>
          </a:xfrm>
          <a:prstGeom prst="rect">
            <a:avLst/>
          </a:prstGeom>
        </p:spPr>
      </p:pic>
      <p:sp>
        <p:nvSpPr>
          <p:cNvPr id="142" name="Rectangle 141">
            <a:extLst>
              <a:ext uri="{FF2B5EF4-FFF2-40B4-BE49-F238E27FC236}">
                <a16:creationId xmlns:a16="http://schemas.microsoft.com/office/drawing/2014/main" id="{488AAD42-9F71-4F14-AE1E-C05DCFC606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838764"/>
            <a:ext cx="4964567" cy="3180473"/>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74FE1E10-81D6-7ACD-5A86-42061640C272}"/>
              </a:ext>
            </a:extLst>
          </p:cNvPr>
          <p:cNvSpPr>
            <a:spLocks noGrp="1"/>
          </p:cNvSpPr>
          <p:nvPr>
            <p:ph type="title"/>
          </p:nvPr>
        </p:nvSpPr>
        <p:spPr>
          <a:xfrm>
            <a:off x="680322" y="2063262"/>
            <a:ext cx="3739278" cy="2661138"/>
          </a:xfrm>
        </p:spPr>
        <p:txBody>
          <a:bodyPr vert="horz" lIns="91440" tIns="45720" rIns="91440" bIns="45720" rtlCol="0" anchor="ctr">
            <a:normAutofit/>
          </a:bodyPr>
          <a:lstStyle/>
          <a:p>
            <a:pPr algn="r"/>
            <a:r>
              <a:rPr lang="en-US" sz="5400">
                <a:solidFill>
                  <a:srgbClr val="FFFFFF"/>
                </a:solidFill>
              </a:rPr>
              <a:t>Budget Timeframe / Process</a:t>
            </a:r>
          </a:p>
        </p:txBody>
      </p:sp>
      <p:sp>
        <p:nvSpPr>
          <p:cNvPr id="143" name="Rectangle 142">
            <a:extLst>
              <a:ext uri="{FF2B5EF4-FFF2-40B4-BE49-F238E27FC236}">
                <a16:creationId xmlns:a16="http://schemas.microsoft.com/office/drawing/2014/main" id="{61B962C9-BE53-4915-9C0C-B53DCD378D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76090" y="642795"/>
            <a:ext cx="6272654" cy="5575126"/>
          </a:xfrm>
          <a:prstGeom prst="rect">
            <a:avLst/>
          </a:prstGeom>
          <a:solidFill>
            <a:schemeClr val="bg1"/>
          </a:solidFill>
          <a:ln>
            <a:noFill/>
          </a:ln>
          <a:effectLst>
            <a:outerShdw blurRad="76200" dist="63500" dir="5040000" algn="t"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3C9B426B-E26D-9362-98CA-DBCE07656F52}"/>
              </a:ext>
            </a:extLst>
          </p:cNvPr>
          <p:cNvSpPr>
            <a:spLocks noGrp="1"/>
          </p:cNvSpPr>
          <p:nvPr>
            <p:ph type="sldNum" sz="quarter" idx="12"/>
          </p:nvPr>
        </p:nvSpPr>
        <p:spPr>
          <a:xfrm>
            <a:off x="11281776" y="6336872"/>
            <a:ext cx="722655" cy="365760"/>
          </a:xfrm>
        </p:spPr>
        <p:txBody>
          <a:bodyPr vert="horz" lIns="91440" tIns="45720" rIns="91440" bIns="45720" rtlCol="0" anchor="ctr">
            <a:normAutofit/>
          </a:bodyPr>
          <a:lstStyle/>
          <a:p>
            <a:pPr defTabSz="914400">
              <a:spcAft>
                <a:spcPts val="600"/>
              </a:spcAft>
            </a:pPr>
            <a:fld id="{B1834E53-DCE9-4F53-95B5-1147261CAB02}" type="slidenum">
              <a:rPr lang="en-US" sz="1400">
                <a:solidFill>
                  <a:srgbClr val="FFFFFF"/>
                </a:solidFill>
              </a:rPr>
              <a:pPr defTabSz="914400">
                <a:spcAft>
                  <a:spcPts val="600"/>
                </a:spcAft>
              </a:pPr>
              <a:t>4</a:t>
            </a:fld>
            <a:endParaRPr lang="en-US" sz="1400">
              <a:solidFill>
                <a:srgbClr val="FFFFFF"/>
              </a:solidFill>
            </a:endParaRPr>
          </a:p>
        </p:txBody>
      </p:sp>
      <p:pic>
        <p:nvPicPr>
          <p:cNvPr id="8" name="Picture 7">
            <a:extLst>
              <a:ext uri="{FF2B5EF4-FFF2-40B4-BE49-F238E27FC236}">
                <a16:creationId xmlns:a16="http://schemas.microsoft.com/office/drawing/2014/main" id="{192CF8FB-69D2-1319-885E-2DE5018CF5E5}"/>
              </a:ext>
            </a:extLst>
          </p:cNvPr>
          <p:cNvPicPr>
            <a:picLocks noChangeAspect="1"/>
          </p:cNvPicPr>
          <p:nvPr/>
        </p:nvPicPr>
        <p:blipFill>
          <a:blip r:embed="rId7"/>
          <a:stretch>
            <a:fillRect/>
          </a:stretch>
        </p:blipFill>
        <p:spPr>
          <a:xfrm>
            <a:off x="5569593" y="737578"/>
            <a:ext cx="5685647" cy="5312506"/>
          </a:xfrm>
          <a:prstGeom prst="rect">
            <a:avLst/>
          </a:prstGeom>
        </p:spPr>
      </p:pic>
    </p:spTree>
    <p:extLst>
      <p:ext uri="{BB962C8B-B14F-4D97-AF65-F5344CB8AC3E}">
        <p14:creationId xmlns:p14="http://schemas.microsoft.com/office/powerpoint/2010/main" val="172261652"/>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321D838-2C7E-4177-9DD3-DAC78324A2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 name="Picture 10">
            <a:extLst>
              <a:ext uri="{FF2B5EF4-FFF2-40B4-BE49-F238E27FC236}">
                <a16:creationId xmlns:a16="http://schemas.microsoft.com/office/drawing/2014/main" id="{224C28B3-E902-49D1-98A0-582D277A0E0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3" name="Picture 12">
            <a:extLst>
              <a:ext uri="{FF2B5EF4-FFF2-40B4-BE49-F238E27FC236}">
                <a16:creationId xmlns:a16="http://schemas.microsoft.com/office/drawing/2014/main" id="{F3A6C14C-E755-4A02-821B-6EA2D4C9F20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5" name="Rectangle 14">
            <a:extLst>
              <a:ext uri="{FF2B5EF4-FFF2-40B4-BE49-F238E27FC236}">
                <a16:creationId xmlns:a16="http://schemas.microsoft.com/office/drawing/2014/main" id="{6478287C-E119-4E9C-95B0-518478BD9D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7" name="Rectangle 16">
            <a:extLst>
              <a:ext uri="{FF2B5EF4-FFF2-40B4-BE49-F238E27FC236}">
                <a16:creationId xmlns:a16="http://schemas.microsoft.com/office/drawing/2014/main" id="{EA4A294F-6D36-425B-8632-27FD6A284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19" name="Rectangle 18">
            <a:extLst>
              <a:ext uri="{FF2B5EF4-FFF2-40B4-BE49-F238E27FC236}">
                <a16:creationId xmlns:a16="http://schemas.microsoft.com/office/drawing/2014/main" id="{3FECAD23-900F-4F1B-A441-6A68749F88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57943801-CAEC-4F98-9332-2A4D9128463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3" name="Rectangle 22">
            <a:extLst>
              <a:ext uri="{FF2B5EF4-FFF2-40B4-BE49-F238E27FC236}">
                <a16:creationId xmlns:a16="http://schemas.microsoft.com/office/drawing/2014/main" id="{8A233090-6C39-4F59-8A0F-86F011A7EE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5992" y="0"/>
            <a:ext cx="463600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484DCAA0-4BF1-4FB9-97BA-D6BA630419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2" y="609600"/>
            <a:ext cx="787603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680321" y="753228"/>
            <a:ext cx="7087552" cy="1080938"/>
          </a:xfrm>
        </p:spPr>
        <p:txBody>
          <a:bodyPr vert="horz" lIns="91440" tIns="45720" rIns="91440" bIns="45720" rtlCol="0" anchor="ctr">
            <a:normAutofit/>
          </a:bodyPr>
          <a:lstStyle/>
          <a:p>
            <a:r>
              <a:rPr lang="en-US" dirty="0"/>
              <a:t>About the Town of Lisbon</a:t>
            </a:r>
          </a:p>
        </p:txBody>
      </p:sp>
      <p:pic>
        <p:nvPicPr>
          <p:cNvPr id="27" name="Picture 26">
            <a:extLst>
              <a:ext uri="{FF2B5EF4-FFF2-40B4-BE49-F238E27FC236}">
                <a16:creationId xmlns:a16="http://schemas.microsoft.com/office/drawing/2014/main" id="{9BC2FEA5-B399-458A-8393-E06CE40DB89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2" y="1970240"/>
            <a:ext cx="7967048" cy="321164"/>
          </a:xfrm>
          <a:prstGeom prst="rect">
            <a:avLst/>
          </a:prstGeom>
        </p:spPr>
      </p:pic>
      <p:sp>
        <p:nvSpPr>
          <p:cNvPr id="3" name="Content Placeholder 2"/>
          <p:cNvSpPr>
            <a:spLocks noGrp="1"/>
          </p:cNvSpPr>
          <p:nvPr>
            <p:ph sz="half" idx="1"/>
          </p:nvPr>
        </p:nvSpPr>
        <p:spPr>
          <a:xfrm>
            <a:off x="680321" y="2336873"/>
            <a:ext cx="6423211" cy="3599316"/>
          </a:xfrm>
        </p:spPr>
        <p:txBody>
          <a:bodyPr vert="horz" lIns="91440" tIns="45720" rIns="91440" bIns="45720" rtlCol="0">
            <a:normAutofit fontScale="92500" lnSpcReduction="10000"/>
          </a:bodyPr>
          <a:lstStyle/>
          <a:p>
            <a:r>
              <a:rPr lang="en-US" sz="2000" dirty="0"/>
              <a:t>The Town of Lisbon is the third largest municipality in Androscoggin County</a:t>
            </a:r>
          </a:p>
          <a:p>
            <a:r>
              <a:rPr lang="en-US" sz="2000" dirty="0"/>
              <a:t>Out of 492 Maine municipalities, Lisbon is the 23</a:t>
            </a:r>
            <a:r>
              <a:rPr lang="en-US" sz="2000" baseline="30000" dirty="0"/>
              <a:t>rd</a:t>
            </a:r>
            <a:r>
              <a:rPr lang="en-US" sz="2000" dirty="0"/>
              <a:t> largest</a:t>
            </a:r>
          </a:p>
          <a:p>
            <a:r>
              <a:rPr lang="en-US" sz="2000" dirty="0"/>
              <a:t>Based on the Census data from April 1, 2020:</a:t>
            </a:r>
          </a:p>
          <a:p>
            <a:pPr lvl="1"/>
            <a:r>
              <a:rPr lang="en-US" dirty="0"/>
              <a:t>Population of 9,711</a:t>
            </a:r>
          </a:p>
          <a:p>
            <a:pPr lvl="2"/>
            <a:r>
              <a:rPr lang="en-US" sz="2000" dirty="0"/>
              <a:t>Highest population since the Town was incorporated</a:t>
            </a:r>
          </a:p>
          <a:p>
            <a:pPr lvl="1"/>
            <a:r>
              <a:rPr lang="en-US" sz="2200" dirty="0"/>
              <a:t>This is the amount used for the population component of state </a:t>
            </a:r>
            <a:r>
              <a:rPr lang="en-US" sz="2200"/>
              <a:t>shared revenue</a:t>
            </a:r>
            <a:endParaRPr lang="en-US" sz="2200" dirty="0"/>
          </a:p>
          <a:p>
            <a:r>
              <a:rPr lang="en-US" sz="2000" dirty="0"/>
              <a:t>Building Permits and other data since 4/1/20 indicate Town population is now well past 10,000 people;</a:t>
            </a:r>
          </a:p>
          <a:p>
            <a:pPr lvl="1"/>
            <a:endParaRPr lang="en-US" dirty="0"/>
          </a:p>
        </p:txBody>
      </p:sp>
      <p:pic>
        <p:nvPicPr>
          <p:cNvPr id="4" name="Picture 3"/>
          <p:cNvPicPr>
            <a:picLocks noChangeAspect="1"/>
          </p:cNvPicPr>
          <p:nvPr/>
        </p:nvPicPr>
        <p:blipFill>
          <a:blip r:embed="rId6"/>
          <a:stretch>
            <a:fillRect/>
          </a:stretch>
        </p:blipFill>
        <p:spPr>
          <a:xfrm>
            <a:off x="8187091" y="822821"/>
            <a:ext cx="3358478" cy="5212357"/>
          </a:xfrm>
          <a:prstGeom prst="rect">
            <a:avLst/>
          </a:prstGeom>
          <a:ln>
            <a:noFill/>
          </a:ln>
          <a:effectLst>
            <a:outerShdw blurRad="76200" dist="63500" dir="5040000" algn="tl" rotWithShape="0">
              <a:srgbClr val="000000">
                <a:alpha val="41000"/>
              </a:srgbClr>
            </a:outerShdw>
          </a:effectLst>
        </p:spPr>
      </p:pic>
      <p:sp>
        <p:nvSpPr>
          <p:cNvPr id="5" name="Slide Number Placeholder 4">
            <a:extLst>
              <a:ext uri="{FF2B5EF4-FFF2-40B4-BE49-F238E27FC236}">
                <a16:creationId xmlns:a16="http://schemas.microsoft.com/office/drawing/2014/main" id="{1990833C-5951-9B7A-7BFF-852D32FB83D1}"/>
              </a:ext>
            </a:extLst>
          </p:cNvPr>
          <p:cNvSpPr>
            <a:spLocks noGrp="1"/>
          </p:cNvSpPr>
          <p:nvPr>
            <p:ph type="sldNum" sz="quarter" idx="12"/>
          </p:nvPr>
        </p:nvSpPr>
        <p:spPr/>
        <p:txBody>
          <a:bodyPr/>
          <a:lstStyle/>
          <a:p>
            <a:fld id="{B1834E53-DCE9-4F53-95B5-1147261CAB02}" type="slidenum">
              <a:rPr lang="en-US" smtClean="0"/>
              <a:t>5</a:t>
            </a:fld>
            <a:endParaRPr lang="en-US"/>
          </a:p>
        </p:txBody>
      </p:sp>
    </p:spTree>
    <p:extLst>
      <p:ext uri="{BB962C8B-B14F-4D97-AF65-F5344CB8AC3E}">
        <p14:creationId xmlns:p14="http://schemas.microsoft.com/office/powerpoint/2010/main" val="6435672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n-US"/>
              <a:t>Town Services</a:t>
            </a:r>
            <a:endParaRPr lang="en-US" dirty="0"/>
          </a:p>
        </p:txBody>
      </p:sp>
      <p:sp>
        <p:nvSpPr>
          <p:cNvPr id="58" name="Content Placeholder 57">
            <a:extLst>
              <a:ext uri="{FF2B5EF4-FFF2-40B4-BE49-F238E27FC236}">
                <a16:creationId xmlns:a16="http://schemas.microsoft.com/office/drawing/2014/main" id="{CC296BD7-CCC6-9DB6-8A6E-0DCC84814548}"/>
              </a:ext>
            </a:extLst>
          </p:cNvPr>
          <p:cNvSpPr>
            <a:spLocks noGrp="1"/>
          </p:cNvSpPr>
          <p:nvPr>
            <p:ph sz="half" idx="2"/>
          </p:nvPr>
        </p:nvSpPr>
        <p:spPr>
          <a:xfrm>
            <a:off x="5884054" y="2043369"/>
            <a:ext cx="6307945" cy="4491246"/>
          </a:xfrm>
        </p:spPr>
        <p:txBody>
          <a:bodyPr>
            <a:normAutofit fontScale="92500" lnSpcReduction="20000"/>
          </a:bodyPr>
          <a:lstStyle/>
          <a:p>
            <a:pPr marL="0" indent="0" defTabSz="370332">
              <a:lnSpc>
                <a:spcPct val="90000"/>
              </a:lnSpc>
              <a:buNone/>
            </a:pPr>
            <a:r>
              <a:rPr lang="en-US" sz="1400" kern="1200" dirty="0">
                <a:solidFill>
                  <a:schemeClr val="tx1"/>
                </a:solidFill>
                <a:latin typeface="+mn-lt"/>
                <a:ea typeface="+mn-ea"/>
                <a:cs typeface="+mn-cs"/>
              </a:rPr>
              <a:t>Winter Operations</a:t>
            </a:r>
          </a:p>
          <a:p>
            <a:pPr marL="370332" lvl="1" defTabSz="370332">
              <a:lnSpc>
                <a:spcPct val="90000"/>
              </a:lnSpc>
              <a:buFont typeface="Wingdings" panose="05000000000000000000" pitchFamily="2" charset="2"/>
              <a:buChar char="v"/>
            </a:pPr>
            <a:r>
              <a:rPr lang="en-US" sz="1400" kern="1200" dirty="0">
                <a:solidFill>
                  <a:schemeClr val="tx1"/>
                </a:solidFill>
                <a:latin typeface="+mn-lt"/>
                <a:ea typeface="+mn-ea"/>
                <a:cs typeface="+mn-cs"/>
              </a:rPr>
              <a:t>Plowing </a:t>
            </a:r>
          </a:p>
          <a:p>
            <a:pPr marL="0" lvl="1" indent="0" defTabSz="370332">
              <a:lnSpc>
                <a:spcPct val="90000"/>
              </a:lnSpc>
              <a:spcBef>
                <a:spcPts val="810"/>
              </a:spcBef>
              <a:buNone/>
            </a:pPr>
            <a:r>
              <a:rPr lang="en-US" sz="1400" kern="1200" dirty="0">
                <a:solidFill>
                  <a:schemeClr val="tx1"/>
                </a:solidFill>
                <a:latin typeface="+mn-lt"/>
                <a:ea typeface="+mn-ea"/>
                <a:cs typeface="+mn-cs"/>
              </a:rPr>
              <a:t>Public Works</a:t>
            </a:r>
          </a:p>
          <a:p>
            <a:pPr marL="370332" lvl="1" defTabSz="370332">
              <a:lnSpc>
                <a:spcPct val="90000"/>
              </a:lnSpc>
              <a:buFont typeface="Wingdings" panose="05000000000000000000" pitchFamily="2" charset="2"/>
              <a:buChar char="v"/>
            </a:pPr>
            <a:r>
              <a:rPr lang="en-US" sz="1400" kern="1200" dirty="0">
                <a:solidFill>
                  <a:schemeClr val="tx1"/>
                </a:solidFill>
                <a:latin typeface="+mn-lt"/>
                <a:ea typeface="+mn-ea"/>
                <a:cs typeface="+mn-cs"/>
              </a:rPr>
              <a:t>Road Repairs</a:t>
            </a:r>
          </a:p>
          <a:p>
            <a:pPr marL="0" lvl="1" indent="0" defTabSz="370332">
              <a:lnSpc>
                <a:spcPct val="90000"/>
              </a:lnSpc>
              <a:spcBef>
                <a:spcPts val="810"/>
              </a:spcBef>
              <a:buNone/>
            </a:pPr>
            <a:r>
              <a:rPr lang="en-US" sz="1400" kern="1200">
                <a:solidFill>
                  <a:schemeClr val="tx1"/>
                </a:solidFill>
                <a:latin typeface="+mn-lt"/>
                <a:ea typeface="+mn-ea"/>
                <a:cs typeface="+mn-cs"/>
              </a:rPr>
              <a:t>Economic Development</a:t>
            </a:r>
          </a:p>
          <a:p>
            <a:pPr marL="0" lvl="1" indent="0" defTabSz="370332">
              <a:lnSpc>
                <a:spcPct val="90000"/>
              </a:lnSpc>
              <a:spcBef>
                <a:spcPts val="810"/>
              </a:spcBef>
              <a:buNone/>
            </a:pPr>
            <a:r>
              <a:rPr lang="en-US" sz="1400" kern="1200" dirty="0">
                <a:solidFill>
                  <a:schemeClr val="tx1"/>
                </a:solidFill>
                <a:latin typeface="+mn-lt"/>
                <a:ea typeface="+mn-ea"/>
                <a:cs typeface="+mn-cs"/>
              </a:rPr>
              <a:t>DARE</a:t>
            </a:r>
          </a:p>
          <a:p>
            <a:pPr marL="648081" lvl="2" indent="-277749" defTabSz="370332">
              <a:lnSpc>
                <a:spcPct val="90000"/>
              </a:lnSpc>
              <a:spcBef>
                <a:spcPts val="810"/>
              </a:spcBef>
              <a:buFont typeface="Wingdings" panose="05000000000000000000" pitchFamily="2" charset="2"/>
              <a:buChar char="v"/>
            </a:pPr>
            <a:r>
              <a:rPr lang="en-US" sz="1400" kern="1200" dirty="0">
                <a:solidFill>
                  <a:schemeClr val="tx1"/>
                </a:solidFill>
                <a:latin typeface="+mn-lt"/>
                <a:ea typeface="+mn-ea"/>
                <a:cs typeface="+mn-cs"/>
              </a:rPr>
              <a:t>School Resource Officer</a:t>
            </a:r>
          </a:p>
          <a:p>
            <a:pPr marL="0" lvl="1" indent="0" defTabSz="370332">
              <a:lnSpc>
                <a:spcPct val="90000"/>
              </a:lnSpc>
              <a:spcBef>
                <a:spcPts val="810"/>
              </a:spcBef>
              <a:buNone/>
            </a:pPr>
            <a:r>
              <a:rPr lang="en-US" sz="1400" kern="1200" dirty="0">
                <a:solidFill>
                  <a:schemeClr val="tx1"/>
                </a:solidFill>
                <a:latin typeface="+mn-lt"/>
                <a:ea typeface="+mn-ea"/>
                <a:cs typeface="+mn-cs"/>
              </a:rPr>
              <a:t>General Assistance</a:t>
            </a:r>
          </a:p>
          <a:p>
            <a:pPr marL="648081" lvl="2" indent="-277749" defTabSz="370332">
              <a:lnSpc>
                <a:spcPct val="90000"/>
              </a:lnSpc>
              <a:spcBef>
                <a:spcPts val="810"/>
              </a:spcBef>
              <a:buFont typeface="Wingdings" panose="05000000000000000000" pitchFamily="2" charset="2"/>
              <a:buChar char="v"/>
            </a:pPr>
            <a:r>
              <a:rPr lang="en-US" sz="1400" kern="1200" dirty="0">
                <a:solidFill>
                  <a:schemeClr val="tx1"/>
                </a:solidFill>
                <a:latin typeface="+mn-lt"/>
                <a:ea typeface="+mn-ea"/>
                <a:cs typeface="+mn-cs"/>
              </a:rPr>
              <a:t>Giving Tree – Christmas</a:t>
            </a:r>
          </a:p>
          <a:p>
            <a:pPr marL="648081" lvl="2" indent="-277749" defTabSz="370332">
              <a:lnSpc>
                <a:spcPct val="90000"/>
              </a:lnSpc>
              <a:spcBef>
                <a:spcPts val="810"/>
              </a:spcBef>
              <a:buFont typeface="Wingdings" panose="05000000000000000000" pitchFamily="2" charset="2"/>
              <a:buChar char="v"/>
            </a:pPr>
            <a:r>
              <a:rPr lang="en-US" sz="1400" kern="1200" dirty="0">
                <a:solidFill>
                  <a:schemeClr val="tx1"/>
                </a:solidFill>
                <a:latin typeface="+mn-lt"/>
                <a:ea typeface="+mn-ea"/>
                <a:cs typeface="+mn-cs"/>
              </a:rPr>
              <a:t>Thanksgiving Dinner</a:t>
            </a:r>
          </a:p>
          <a:p>
            <a:pPr marL="0" lvl="1" indent="0" defTabSz="370332">
              <a:lnSpc>
                <a:spcPct val="90000"/>
              </a:lnSpc>
              <a:spcBef>
                <a:spcPts val="810"/>
              </a:spcBef>
              <a:buNone/>
            </a:pPr>
            <a:r>
              <a:rPr lang="en-US" sz="1400" kern="1200" dirty="0">
                <a:solidFill>
                  <a:schemeClr val="tx1"/>
                </a:solidFill>
                <a:latin typeface="+mn-lt"/>
                <a:ea typeface="+mn-ea"/>
                <a:cs typeface="+mn-cs"/>
              </a:rPr>
              <a:t>Sewer Department</a:t>
            </a:r>
          </a:p>
          <a:p>
            <a:pPr marL="0" lvl="1" indent="0" defTabSz="370332">
              <a:lnSpc>
                <a:spcPct val="90000"/>
              </a:lnSpc>
              <a:spcBef>
                <a:spcPts val="810"/>
              </a:spcBef>
              <a:buNone/>
            </a:pPr>
            <a:r>
              <a:rPr lang="en-US" sz="1400" kern="1200" dirty="0">
                <a:solidFill>
                  <a:schemeClr val="tx1"/>
                </a:solidFill>
                <a:latin typeface="+mn-lt"/>
                <a:ea typeface="+mn-ea"/>
                <a:cs typeface="+mn-cs"/>
              </a:rPr>
              <a:t>Tax Collection </a:t>
            </a:r>
          </a:p>
          <a:p>
            <a:pPr marL="648081" lvl="2" indent="-277749" defTabSz="370332">
              <a:lnSpc>
                <a:spcPct val="90000"/>
              </a:lnSpc>
              <a:spcBef>
                <a:spcPts val="810"/>
              </a:spcBef>
              <a:buFont typeface="Wingdings" panose="05000000000000000000" pitchFamily="2" charset="2"/>
              <a:buChar char="v"/>
            </a:pPr>
            <a:r>
              <a:rPr lang="en-US" sz="1400" kern="1200" dirty="0">
                <a:solidFill>
                  <a:schemeClr val="tx1"/>
                </a:solidFill>
                <a:latin typeface="+mn-lt"/>
                <a:ea typeface="+mn-ea"/>
                <a:cs typeface="+mn-cs"/>
              </a:rPr>
              <a:t>Motor Vehicle Registration</a:t>
            </a:r>
          </a:p>
          <a:p>
            <a:pPr marL="0" lvl="1" indent="0" defTabSz="370332">
              <a:lnSpc>
                <a:spcPct val="90000"/>
              </a:lnSpc>
              <a:spcBef>
                <a:spcPts val="810"/>
              </a:spcBef>
              <a:buNone/>
            </a:pPr>
            <a:r>
              <a:rPr lang="en-US" sz="1400" kern="1200" dirty="0">
                <a:solidFill>
                  <a:schemeClr val="tx1"/>
                </a:solidFill>
                <a:latin typeface="+mn-lt"/>
                <a:ea typeface="+mn-ea"/>
                <a:cs typeface="+mn-cs"/>
              </a:rPr>
              <a:t>Code Enforcement</a:t>
            </a:r>
          </a:p>
          <a:p>
            <a:pPr marL="0" lvl="1" indent="0" defTabSz="370332">
              <a:lnSpc>
                <a:spcPct val="90000"/>
              </a:lnSpc>
              <a:spcBef>
                <a:spcPts val="810"/>
              </a:spcBef>
              <a:buNone/>
            </a:pPr>
            <a:r>
              <a:rPr lang="en-US" sz="1400" kern="1200" dirty="0">
                <a:solidFill>
                  <a:schemeClr val="tx1"/>
                </a:solidFill>
                <a:latin typeface="+mn-lt"/>
                <a:ea typeface="+mn-ea"/>
                <a:cs typeface="+mn-cs"/>
              </a:rPr>
              <a:t>Clerk</a:t>
            </a:r>
          </a:p>
          <a:p>
            <a:pPr marL="0" lvl="1" indent="0" defTabSz="370332">
              <a:lnSpc>
                <a:spcPct val="90000"/>
              </a:lnSpc>
              <a:spcBef>
                <a:spcPts val="810"/>
              </a:spcBef>
              <a:buNone/>
            </a:pPr>
            <a:r>
              <a:rPr lang="en-US" sz="1400" kern="1200" dirty="0">
                <a:solidFill>
                  <a:schemeClr val="tx1"/>
                </a:solidFill>
                <a:latin typeface="+mn-lt"/>
                <a:ea typeface="+mn-ea"/>
                <a:cs typeface="+mn-cs"/>
              </a:rPr>
              <a:t>Assessing</a:t>
            </a:r>
          </a:p>
          <a:p>
            <a:pPr marL="0" lvl="1" indent="0" defTabSz="370332">
              <a:lnSpc>
                <a:spcPct val="90000"/>
              </a:lnSpc>
              <a:spcBef>
                <a:spcPts val="810"/>
              </a:spcBef>
              <a:buNone/>
            </a:pPr>
            <a:r>
              <a:rPr lang="en-US" sz="1400" kern="1200" dirty="0">
                <a:solidFill>
                  <a:schemeClr val="tx1"/>
                </a:solidFill>
                <a:latin typeface="+mn-lt"/>
                <a:ea typeface="+mn-ea"/>
                <a:cs typeface="+mn-cs"/>
              </a:rPr>
              <a:t>Finance</a:t>
            </a:r>
          </a:p>
          <a:p>
            <a:pPr marL="0" lvl="1" indent="0" defTabSz="370332">
              <a:lnSpc>
                <a:spcPct val="90000"/>
              </a:lnSpc>
              <a:spcBef>
                <a:spcPts val="810"/>
              </a:spcBef>
              <a:buNone/>
            </a:pPr>
            <a:r>
              <a:rPr lang="en-US" sz="1400" kern="1200" dirty="0">
                <a:solidFill>
                  <a:schemeClr val="tx1"/>
                </a:solidFill>
                <a:latin typeface="+mn-lt"/>
                <a:ea typeface="+mn-ea"/>
                <a:cs typeface="+mn-cs"/>
              </a:rPr>
              <a:t>Town Manager</a:t>
            </a:r>
          </a:p>
          <a:p>
            <a:endParaRPr lang="en-US" dirty="0"/>
          </a:p>
        </p:txBody>
      </p:sp>
      <p:sp>
        <p:nvSpPr>
          <p:cNvPr id="89" name="Content Placeholder 2"/>
          <p:cNvSpPr>
            <a:spLocks/>
          </p:cNvSpPr>
          <p:nvPr/>
        </p:nvSpPr>
        <p:spPr>
          <a:xfrm>
            <a:off x="323378" y="2079518"/>
            <a:ext cx="5934443" cy="4647363"/>
          </a:xfrm>
          <a:prstGeom prst="rect">
            <a:avLst/>
          </a:prstGeom>
        </p:spPr>
        <p:txBody>
          <a:bodyPr>
            <a:normAutofit/>
          </a:bodyPr>
          <a:lstStyle/>
          <a:p>
            <a:pPr defTabSz="370332">
              <a:lnSpc>
                <a:spcPct val="90000"/>
              </a:lnSpc>
            </a:pPr>
            <a:r>
              <a:rPr lang="en-US" sz="1400" kern="1200" dirty="0">
                <a:solidFill>
                  <a:schemeClr val="tx1"/>
                </a:solidFill>
                <a:latin typeface="+mn-lt"/>
                <a:ea typeface="+mn-ea"/>
                <a:cs typeface="+mn-cs"/>
              </a:rPr>
              <a:t>Public Safety</a:t>
            </a:r>
          </a:p>
          <a:p>
            <a:pPr marL="370332" lvl="1" defTabSz="370332">
              <a:lnSpc>
                <a:spcPct val="90000"/>
              </a:lnSpc>
              <a:buFont typeface="Wingdings" panose="05000000000000000000" pitchFamily="2" charset="2"/>
              <a:buChar char="v"/>
            </a:pPr>
            <a:r>
              <a:rPr lang="en-US" sz="1400" kern="1200" dirty="0">
                <a:solidFill>
                  <a:schemeClr val="tx1"/>
                </a:solidFill>
                <a:latin typeface="+mn-lt"/>
                <a:ea typeface="+mn-ea"/>
                <a:cs typeface="+mn-cs"/>
              </a:rPr>
              <a:t>Fire Department</a:t>
            </a:r>
          </a:p>
          <a:p>
            <a:pPr marL="370332" lvl="1" defTabSz="370332">
              <a:lnSpc>
                <a:spcPct val="90000"/>
              </a:lnSpc>
              <a:buFont typeface="Wingdings" panose="05000000000000000000" pitchFamily="2" charset="2"/>
              <a:buChar char="v"/>
            </a:pPr>
            <a:r>
              <a:rPr lang="en-US" sz="1400" kern="1200" dirty="0">
                <a:solidFill>
                  <a:schemeClr val="tx1"/>
                </a:solidFill>
                <a:latin typeface="+mn-lt"/>
                <a:ea typeface="+mn-ea"/>
                <a:cs typeface="+mn-cs"/>
              </a:rPr>
              <a:t>Police/ACO</a:t>
            </a:r>
          </a:p>
          <a:p>
            <a:pPr marL="370332" lvl="1" defTabSz="370332">
              <a:lnSpc>
                <a:spcPct val="90000"/>
              </a:lnSpc>
              <a:buFont typeface="Wingdings" panose="05000000000000000000" pitchFamily="2" charset="2"/>
              <a:buChar char="v"/>
            </a:pPr>
            <a:r>
              <a:rPr lang="en-US" sz="1400" kern="1200" dirty="0">
                <a:solidFill>
                  <a:schemeClr val="tx1"/>
                </a:solidFill>
                <a:latin typeface="+mn-lt"/>
                <a:ea typeface="+mn-ea"/>
                <a:cs typeface="+mn-cs"/>
              </a:rPr>
              <a:t>Communication Center</a:t>
            </a:r>
          </a:p>
          <a:p>
            <a:pPr marL="370332" lvl="1" defTabSz="370332">
              <a:lnSpc>
                <a:spcPct val="90000"/>
              </a:lnSpc>
              <a:buFont typeface="Wingdings" panose="05000000000000000000" pitchFamily="2" charset="2"/>
              <a:buChar char="v"/>
            </a:pPr>
            <a:r>
              <a:rPr lang="en-US" sz="1400" kern="1200" dirty="0">
                <a:solidFill>
                  <a:schemeClr val="tx1"/>
                </a:solidFill>
                <a:latin typeface="+mn-lt"/>
                <a:ea typeface="+mn-ea"/>
                <a:cs typeface="+mn-cs"/>
              </a:rPr>
              <a:t>Ambulatory Services</a:t>
            </a:r>
          </a:p>
          <a:p>
            <a:pPr marL="185166" lvl="1" defTabSz="370332">
              <a:lnSpc>
                <a:spcPct val="90000"/>
              </a:lnSpc>
              <a:spcBef>
                <a:spcPts val="810"/>
              </a:spcBef>
            </a:pPr>
            <a:r>
              <a:rPr lang="en-US" sz="1400" kern="1200" dirty="0">
                <a:solidFill>
                  <a:schemeClr val="tx1"/>
                </a:solidFill>
                <a:latin typeface="+mn-lt"/>
                <a:ea typeface="+mn-ea"/>
                <a:cs typeface="+mn-cs"/>
              </a:rPr>
              <a:t>Transfer Station</a:t>
            </a:r>
          </a:p>
          <a:p>
            <a:pPr marL="185166" lvl="1" defTabSz="370332">
              <a:lnSpc>
                <a:spcPct val="90000"/>
              </a:lnSpc>
              <a:spcBef>
                <a:spcPts val="810"/>
              </a:spcBef>
            </a:pPr>
            <a:r>
              <a:rPr lang="en-US" sz="1400" kern="1200" dirty="0">
                <a:solidFill>
                  <a:schemeClr val="tx1"/>
                </a:solidFill>
                <a:latin typeface="+mn-lt"/>
                <a:ea typeface="+mn-ea"/>
                <a:cs typeface="+mn-cs"/>
              </a:rPr>
              <a:t>Library</a:t>
            </a:r>
          </a:p>
          <a:p>
            <a:pPr marL="648081" lvl="2" indent="-277749" defTabSz="370332">
              <a:lnSpc>
                <a:spcPct val="90000"/>
              </a:lnSpc>
              <a:spcBef>
                <a:spcPts val="810"/>
              </a:spcBef>
              <a:buFont typeface="Wingdings" panose="05000000000000000000" pitchFamily="2" charset="2"/>
              <a:buChar char="v"/>
            </a:pPr>
            <a:r>
              <a:rPr lang="en-US" sz="1400" kern="1200" dirty="0">
                <a:solidFill>
                  <a:schemeClr val="tx1"/>
                </a:solidFill>
                <a:latin typeface="+mn-lt"/>
                <a:ea typeface="+mn-ea"/>
                <a:cs typeface="+mn-cs"/>
              </a:rPr>
              <a:t>Programs offered for all ages</a:t>
            </a:r>
          </a:p>
          <a:p>
            <a:pPr marL="648081" lvl="2" indent="-277749" defTabSz="370332">
              <a:lnSpc>
                <a:spcPct val="90000"/>
              </a:lnSpc>
              <a:spcBef>
                <a:spcPts val="810"/>
              </a:spcBef>
              <a:buFont typeface="Wingdings" panose="05000000000000000000" pitchFamily="2" charset="2"/>
              <a:buChar char="v"/>
            </a:pPr>
            <a:r>
              <a:rPr lang="en-US" sz="1400" kern="1200" dirty="0">
                <a:solidFill>
                  <a:schemeClr val="tx1"/>
                </a:solidFill>
                <a:latin typeface="+mn-lt"/>
                <a:ea typeface="+mn-ea"/>
                <a:cs typeface="+mn-cs"/>
              </a:rPr>
              <a:t>Summer Reading Programs</a:t>
            </a:r>
          </a:p>
          <a:p>
            <a:pPr marL="185166" lvl="1" defTabSz="370332">
              <a:lnSpc>
                <a:spcPct val="90000"/>
              </a:lnSpc>
              <a:spcBef>
                <a:spcPts val="810"/>
              </a:spcBef>
            </a:pPr>
            <a:r>
              <a:rPr lang="en-US" sz="1400" kern="1200" dirty="0">
                <a:solidFill>
                  <a:schemeClr val="tx1"/>
                </a:solidFill>
                <a:latin typeface="+mn-lt"/>
                <a:ea typeface="+mn-ea"/>
                <a:cs typeface="+mn-cs"/>
              </a:rPr>
              <a:t>Parks &amp; Recreation</a:t>
            </a:r>
          </a:p>
          <a:p>
            <a:pPr marL="648081" lvl="2" indent="-277749" defTabSz="370332">
              <a:lnSpc>
                <a:spcPct val="90000"/>
              </a:lnSpc>
              <a:spcBef>
                <a:spcPts val="810"/>
              </a:spcBef>
              <a:buFont typeface="Wingdings" panose="05000000000000000000" pitchFamily="2" charset="2"/>
              <a:buChar char="v"/>
            </a:pPr>
            <a:r>
              <a:rPr lang="en-US" sz="1400" kern="1200" dirty="0">
                <a:solidFill>
                  <a:schemeClr val="tx1"/>
                </a:solidFill>
                <a:latin typeface="+mn-lt"/>
                <a:ea typeface="+mn-ea"/>
                <a:cs typeface="+mn-cs"/>
              </a:rPr>
              <a:t>Summer Camp programs</a:t>
            </a:r>
          </a:p>
          <a:p>
            <a:pPr marL="648081" lvl="2" indent="-277749" defTabSz="370332">
              <a:lnSpc>
                <a:spcPct val="90000"/>
              </a:lnSpc>
              <a:spcBef>
                <a:spcPts val="810"/>
              </a:spcBef>
              <a:buFont typeface="Wingdings" panose="05000000000000000000" pitchFamily="2" charset="2"/>
              <a:buChar char="v"/>
            </a:pPr>
            <a:r>
              <a:rPr lang="en-US" sz="1400" kern="1200" dirty="0">
                <a:solidFill>
                  <a:schemeClr val="tx1"/>
                </a:solidFill>
                <a:latin typeface="+mn-lt"/>
                <a:ea typeface="+mn-ea"/>
                <a:cs typeface="+mn-cs"/>
              </a:rPr>
              <a:t>Sports Camps</a:t>
            </a:r>
          </a:p>
          <a:p>
            <a:pPr marL="648081" lvl="2" indent="-277749" defTabSz="370332">
              <a:lnSpc>
                <a:spcPct val="90000"/>
              </a:lnSpc>
              <a:spcBef>
                <a:spcPts val="810"/>
              </a:spcBef>
              <a:buFont typeface="Wingdings" panose="05000000000000000000" pitchFamily="2" charset="2"/>
              <a:buChar char="v"/>
            </a:pPr>
            <a:r>
              <a:rPr lang="en-US" sz="1400" kern="1200" dirty="0">
                <a:solidFill>
                  <a:schemeClr val="tx1"/>
                </a:solidFill>
                <a:latin typeface="+mn-lt"/>
                <a:ea typeface="+mn-ea"/>
                <a:cs typeface="+mn-cs"/>
              </a:rPr>
              <a:t>Before and After School</a:t>
            </a:r>
          </a:p>
          <a:p>
            <a:pPr marL="648081" lvl="2" indent="-277749" defTabSz="370332">
              <a:lnSpc>
                <a:spcPct val="90000"/>
              </a:lnSpc>
              <a:spcBef>
                <a:spcPts val="810"/>
              </a:spcBef>
              <a:buFont typeface="Wingdings" panose="05000000000000000000" pitchFamily="2" charset="2"/>
              <a:buChar char="v"/>
            </a:pPr>
            <a:r>
              <a:rPr lang="en-US" sz="1400" kern="1200" dirty="0">
                <a:solidFill>
                  <a:schemeClr val="tx1"/>
                </a:solidFill>
                <a:latin typeface="+mn-lt"/>
                <a:ea typeface="+mn-ea"/>
                <a:cs typeface="+mn-cs"/>
              </a:rPr>
              <a:t>Senior Programs</a:t>
            </a:r>
          </a:p>
          <a:p>
            <a:pPr marL="648081" lvl="2" indent="-277749" defTabSz="370332">
              <a:lnSpc>
                <a:spcPct val="90000"/>
              </a:lnSpc>
              <a:spcBef>
                <a:spcPts val="810"/>
              </a:spcBef>
              <a:buFont typeface="Wingdings" panose="05000000000000000000" pitchFamily="2" charset="2"/>
              <a:buChar char="v"/>
            </a:pPr>
            <a:r>
              <a:rPr lang="en-US" sz="1400" kern="1200" dirty="0">
                <a:solidFill>
                  <a:schemeClr val="tx1"/>
                </a:solidFill>
                <a:latin typeface="+mn-lt"/>
                <a:ea typeface="+mn-ea"/>
                <a:cs typeface="+mn-cs"/>
              </a:rPr>
              <a:t>Beaver Park (300 acre park with beautiful trails and ponds)</a:t>
            </a:r>
          </a:p>
          <a:p>
            <a:pPr marL="648081" lvl="2" indent="-277749" defTabSz="370332">
              <a:lnSpc>
                <a:spcPct val="90000"/>
              </a:lnSpc>
              <a:spcBef>
                <a:spcPts val="810"/>
              </a:spcBef>
              <a:buFont typeface="Wingdings" panose="05000000000000000000" pitchFamily="2" charset="2"/>
              <a:buChar char="v"/>
            </a:pPr>
            <a:r>
              <a:rPr lang="en-US" sz="1400" kern="1200" dirty="0">
                <a:solidFill>
                  <a:schemeClr val="tx1"/>
                </a:solidFill>
                <a:latin typeface="+mn-lt"/>
                <a:ea typeface="+mn-ea"/>
                <a:cs typeface="+mn-cs"/>
              </a:rPr>
              <a:t>Trips for Seniors and Children</a:t>
            </a:r>
            <a:endParaRPr lang="en-US" sz="200" dirty="0"/>
          </a:p>
        </p:txBody>
      </p:sp>
      <p:pic>
        <p:nvPicPr>
          <p:cNvPr id="5" name="Graphic 4" descr="Garbage with solid fill">
            <a:extLst>
              <a:ext uri="{FF2B5EF4-FFF2-40B4-BE49-F238E27FC236}">
                <a16:creationId xmlns:a16="http://schemas.microsoft.com/office/drawing/2014/main" id="{C23537FD-98F0-87A2-43EE-32A6CA618D2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91715" y="2691278"/>
            <a:ext cx="745918" cy="745918"/>
          </a:xfrm>
          <a:prstGeom prst="rect">
            <a:avLst/>
          </a:prstGeom>
        </p:spPr>
      </p:pic>
      <p:pic>
        <p:nvPicPr>
          <p:cNvPr id="8" name="Graphic 7" descr="Road with solid fill">
            <a:extLst>
              <a:ext uri="{FF2B5EF4-FFF2-40B4-BE49-F238E27FC236}">
                <a16:creationId xmlns:a16="http://schemas.microsoft.com/office/drawing/2014/main" id="{29FA0D27-B3A3-EBC5-C9F3-349CAAC0627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699811" y="2333597"/>
            <a:ext cx="745918" cy="745918"/>
          </a:xfrm>
          <a:prstGeom prst="rect">
            <a:avLst/>
          </a:prstGeom>
        </p:spPr>
      </p:pic>
      <p:pic>
        <p:nvPicPr>
          <p:cNvPr id="10" name="Graphic 9" descr="Money outline">
            <a:extLst>
              <a:ext uri="{FF2B5EF4-FFF2-40B4-BE49-F238E27FC236}">
                <a16:creationId xmlns:a16="http://schemas.microsoft.com/office/drawing/2014/main" id="{FB1F9C9E-C059-BECA-2DE7-D28F9B110AD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210491" y="5234208"/>
            <a:ext cx="745918" cy="745918"/>
          </a:xfrm>
          <a:prstGeom prst="rect">
            <a:avLst/>
          </a:prstGeom>
        </p:spPr>
      </p:pic>
      <p:pic>
        <p:nvPicPr>
          <p:cNvPr id="12" name="Graphic 11" descr="Books with solid fill">
            <a:extLst>
              <a:ext uri="{FF2B5EF4-FFF2-40B4-BE49-F238E27FC236}">
                <a16:creationId xmlns:a16="http://schemas.microsoft.com/office/drawing/2014/main" id="{E5B5048B-6064-A764-4434-0E260B65E2B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627462" y="3259379"/>
            <a:ext cx="745918" cy="745918"/>
          </a:xfrm>
          <a:prstGeom prst="rect">
            <a:avLst/>
          </a:prstGeom>
        </p:spPr>
      </p:pic>
      <p:pic>
        <p:nvPicPr>
          <p:cNvPr id="14" name="Graphic 13" descr="Rainy scene outline">
            <a:extLst>
              <a:ext uri="{FF2B5EF4-FFF2-40B4-BE49-F238E27FC236}">
                <a16:creationId xmlns:a16="http://schemas.microsoft.com/office/drawing/2014/main" id="{9EE6FB9A-8D2E-590B-55EB-522B7C8B5534}"/>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373380" y="4134139"/>
            <a:ext cx="745918" cy="745918"/>
          </a:xfrm>
          <a:prstGeom prst="rect">
            <a:avLst/>
          </a:prstGeom>
        </p:spPr>
      </p:pic>
      <p:pic>
        <p:nvPicPr>
          <p:cNvPr id="16" name="Graphic 15" descr="Fire Hydrant with solid fill">
            <a:extLst>
              <a:ext uri="{FF2B5EF4-FFF2-40B4-BE49-F238E27FC236}">
                <a16:creationId xmlns:a16="http://schemas.microsoft.com/office/drawing/2014/main" id="{1064B210-2D52-8D2E-4544-9B1EE6E015B3}"/>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3841346" y="2048443"/>
            <a:ext cx="745918" cy="745918"/>
          </a:xfrm>
          <a:prstGeom prst="rect">
            <a:avLst/>
          </a:prstGeom>
        </p:spPr>
      </p:pic>
      <p:pic>
        <p:nvPicPr>
          <p:cNvPr id="49" name="Graphic 48" descr="Ambulance outline">
            <a:extLst>
              <a:ext uri="{FF2B5EF4-FFF2-40B4-BE49-F238E27FC236}">
                <a16:creationId xmlns:a16="http://schemas.microsoft.com/office/drawing/2014/main" id="{A11D1889-2EF9-6B65-E01B-BBF0C6E9FD5D}"/>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3021966" y="2384619"/>
            <a:ext cx="745918" cy="745918"/>
          </a:xfrm>
          <a:prstGeom prst="rect">
            <a:avLst/>
          </a:prstGeom>
        </p:spPr>
      </p:pic>
      <p:pic>
        <p:nvPicPr>
          <p:cNvPr id="51" name="Graphic 50" descr="Soccer outline">
            <a:extLst>
              <a:ext uri="{FF2B5EF4-FFF2-40B4-BE49-F238E27FC236}">
                <a16:creationId xmlns:a16="http://schemas.microsoft.com/office/drawing/2014/main" id="{A2F46376-4FF3-40F0-FD0F-D0E559C107A8}"/>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3550482" y="4861249"/>
            <a:ext cx="745918" cy="745918"/>
          </a:xfrm>
          <a:prstGeom prst="rect">
            <a:avLst/>
          </a:prstGeom>
        </p:spPr>
      </p:pic>
      <p:pic>
        <p:nvPicPr>
          <p:cNvPr id="53" name="Graphic 52" descr="Snowflake with solid fill">
            <a:extLst>
              <a:ext uri="{FF2B5EF4-FFF2-40B4-BE49-F238E27FC236}">
                <a16:creationId xmlns:a16="http://schemas.microsoft.com/office/drawing/2014/main" id="{851A5897-06A0-F751-8797-1B7B517F249A}"/>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7562096" y="1945360"/>
            <a:ext cx="745918" cy="745918"/>
          </a:xfrm>
          <a:prstGeom prst="rect">
            <a:avLst/>
          </a:prstGeom>
        </p:spPr>
      </p:pic>
      <p:pic>
        <p:nvPicPr>
          <p:cNvPr id="55" name="Graphic 54" descr="Toilet outline">
            <a:extLst>
              <a:ext uri="{FF2B5EF4-FFF2-40B4-BE49-F238E27FC236}">
                <a16:creationId xmlns:a16="http://schemas.microsoft.com/office/drawing/2014/main" id="{B8EE5DC4-F930-B0ED-5220-522CD9EC6350}"/>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8796341" y="4061147"/>
            <a:ext cx="745918" cy="745918"/>
          </a:xfrm>
          <a:prstGeom prst="rect">
            <a:avLst/>
          </a:prstGeom>
        </p:spPr>
      </p:pic>
      <p:sp>
        <p:nvSpPr>
          <p:cNvPr id="3" name="Slide Number Placeholder 2">
            <a:extLst>
              <a:ext uri="{FF2B5EF4-FFF2-40B4-BE49-F238E27FC236}">
                <a16:creationId xmlns:a16="http://schemas.microsoft.com/office/drawing/2014/main" id="{DC90939A-E8DE-8854-16D8-346DE39C93B3}"/>
              </a:ext>
            </a:extLst>
          </p:cNvPr>
          <p:cNvSpPr>
            <a:spLocks noGrp="1"/>
          </p:cNvSpPr>
          <p:nvPr>
            <p:ph type="sldNum" sz="quarter" idx="12"/>
          </p:nvPr>
        </p:nvSpPr>
        <p:spPr/>
        <p:txBody>
          <a:bodyPr/>
          <a:lstStyle/>
          <a:p>
            <a:fld id="{B1834E53-DCE9-4F53-95B5-1147261CAB02}" type="slidenum">
              <a:rPr lang="en-US" smtClean="0"/>
              <a:t>6</a:t>
            </a:fld>
            <a:endParaRPr lang="en-US"/>
          </a:p>
        </p:txBody>
      </p:sp>
    </p:spTree>
    <p:extLst>
      <p:ext uri="{BB962C8B-B14F-4D97-AF65-F5344CB8AC3E}">
        <p14:creationId xmlns:p14="http://schemas.microsoft.com/office/powerpoint/2010/main" val="29129257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Budget Components</a:t>
            </a:r>
          </a:p>
        </p:txBody>
      </p:sp>
      <p:sp>
        <p:nvSpPr>
          <p:cNvPr id="3" name="Content Placeholder 2"/>
          <p:cNvSpPr>
            <a:spLocks noGrp="1"/>
          </p:cNvSpPr>
          <p:nvPr>
            <p:ph idx="1"/>
          </p:nvPr>
        </p:nvSpPr>
        <p:spPr>
          <a:xfrm>
            <a:off x="605507" y="2162305"/>
            <a:ext cx="9294952" cy="4372309"/>
          </a:xfrm>
        </p:spPr>
        <p:txBody>
          <a:bodyPr>
            <a:normAutofit/>
          </a:bodyPr>
          <a:lstStyle/>
          <a:p>
            <a:r>
              <a:rPr lang="en-US" sz="2000" dirty="0"/>
              <a:t>The FY26 Budget is comprised of four components, the General Fund, Sewer Fund, Capital Fund, and Special Revenues/Reserves Fund.</a:t>
            </a:r>
          </a:p>
          <a:p>
            <a:pPr lvl="1"/>
            <a:r>
              <a:rPr lang="en-US" sz="1600" dirty="0"/>
              <a:t>General - This is the largest fund in the Town, and it is the one where revenues and expenses not legally obligated to a specific purpose reside. The proposed Managerial FY 2026 Municipal Budget is showing the projected expenditures and revenues on an Organizational Level. Each Organizational level generally represents a department within the Town of Lisbon. </a:t>
            </a:r>
          </a:p>
          <a:p>
            <a:pPr lvl="1"/>
            <a:r>
              <a:rPr lang="en-US" sz="1600" dirty="0"/>
              <a:t>Sewer Fund – This is an “enterprise” fund, and consists solely of the revenues and expenses related to providing sewer conveyance and treatment services.</a:t>
            </a:r>
          </a:p>
          <a:p>
            <a:pPr lvl="1"/>
            <a:r>
              <a:rPr lang="en-US" sz="1600" dirty="0"/>
              <a:t>Capital Fund – This fund shows the expenses and revenues related to Town capital expenses.  A capital expense is a purchase of $25,000 or greater (whether single or aggregate) that has a useful life greater than one year per Town Charter.</a:t>
            </a:r>
          </a:p>
          <a:p>
            <a:pPr lvl="1"/>
            <a:r>
              <a:rPr lang="en-US" sz="1600" dirty="0"/>
              <a:t>Special Revenues/Reserves Fund – This houses money from the other funds set aside for a singular purpose.  Revenues and expenses generally do not directly go into this fund, but instead transfers between the other funds run through here.</a:t>
            </a:r>
          </a:p>
        </p:txBody>
      </p:sp>
      <p:sp>
        <p:nvSpPr>
          <p:cNvPr id="4" name="Slide Number Placeholder 3">
            <a:extLst>
              <a:ext uri="{FF2B5EF4-FFF2-40B4-BE49-F238E27FC236}">
                <a16:creationId xmlns:a16="http://schemas.microsoft.com/office/drawing/2014/main" id="{7F34EE96-DAEC-A2B8-2F24-30712A408EBC}"/>
              </a:ext>
            </a:extLst>
          </p:cNvPr>
          <p:cNvSpPr>
            <a:spLocks noGrp="1"/>
          </p:cNvSpPr>
          <p:nvPr>
            <p:ph type="sldNum" sz="quarter" idx="12"/>
          </p:nvPr>
        </p:nvSpPr>
        <p:spPr/>
        <p:txBody>
          <a:bodyPr/>
          <a:lstStyle/>
          <a:p>
            <a:fld id="{B1834E53-DCE9-4F53-95B5-1147261CAB02}" type="slidenum">
              <a:rPr lang="en-US" smtClean="0"/>
              <a:t>7</a:t>
            </a:fld>
            <a:endParaRPr lang="en-US"/>
          </a:p>
        </p:txBody>
      </p:sp>
    </p:spTree>
    <p:extLst>
      <p:ext uri="{BB962C8B-B14F-4D97-AF65-F5344CB8AC3E}">
        <p14:creationId xmlns:p14="http://schemas.microsoft.com/office/powerpoint/2010/main" val="35133214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a:extLst>
            <a:ext uri="{FF2B5EF4-FFF2-40B4-BE49-F238E27FC236}">
              <a16:creationId xmlns:a16="http://schemas.microsoft.com/office/drawing/2014/main" id="{4BA14E14-2EC1-8088-BAD0-97FC0A244F03}"/>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5B988D63-FA8B-436C-902E-E5005BC0492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76" y="0"/>
            <a:ext cx="12192000" cy="6858001"/>
            <a:chOff x="-3176" y="0"/>
            <a:chExt cx="12192000" cy="6858001"/>
          </a:xfrm>
        </p:grpSpPr>
        <p:sp useBgFill="1">
          <p:nvSpPr>
            <p:cNvPr id="10" name="Rectangle 9">
              <a:extLst>
                <a:ext uri="{FF2B5EF4-FFF2-40B4-BE49-F238E27FC236}">
                  <a16:creationId xmlns:a16="http://schemas.microsoft.com/office/drawing/2014/main" id="{2FD177FB-983E-4035-8B7A-655342A7E1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9596D9C3-C0FC-4500-A696-55B9F77BB7A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pic>
        <p:nvPicPr>
          <p:cNvPr id="5" name="Picture 4" descr="Magnifying glass showing decling performance">
            <a:extLst>
              <a:ext uri="{FF2B5EF4-FFF2-40B4-BE49-F238E27FC236}">
                <a16:creationId xmlns:a16="http://schemas.microsoft.com/office/drawing/2014/main" id="{3FFE8C67-60AE-9F01-DEEC-450CE66AF89D}"/>
              </a:ext>
            </a:extLst>
          </p:cNvPr>
          <p:cNvPicPr>
            <a:picLocks noChangeAspect="1"/>
          </p:cNvPicPr>
          <p:nvPr/>
        </p:nvPicPr>
        <p:blipFill rotWithShape="1">
          <a:blip r:embed="rId4"/>
          <a:srcRect l="12126" r="42691"/>
          <a:stretch/>
        </p:blipFill>
        <p:spPr>
          <a:xfrm>
            <a:off x="7547810" y="10"/>
            <a:ext cx="4641013" cy="6856310"/>
          </a:xfrm>
          <a:prstGeom prst="rect">
            <a:avLst/>
          </a:prstGeom>
          <a:ln>
            <a:noFill/>
          </a:ln>
          <a:effectLst/>
        </p:spPr>
      </p:pic>
      <p:sp>
        <p:nvSpPr>
          <p:cNvPr id="13" name="Rectangle 12">
            <a:extLst>
              <a:ext uri="{FF2B5EF4-FFF2-40B4-BE49-F238E27FC236}">
                <a16:creationId xmlns:a16="http://schemas.microsoft.com/office/drawing/2014/main" id="{C493E730-2044-49B5-A022-B8D6F35934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2" y="609600"/>
            <a:ext cx="796704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FE4417DE-774B-2608-ED31-13CA84B7BF21}"/>
              </a:ext>
            </a:extLst>
          </p:cNvPr>
          <p:cNvSpPr>
            <a:spLocks noGrp="1"/>
          </p:cNvSpPr>
          <p:nvPr>
            <p:ph type="title"/>
          </p:nvPr>
        </p:nvSpPr>
        <p:spPr>
          <a:xfrm>
            <a:off x="680321" y="753228"/>
            <a:ext cx="7087552" cy="1080938"/>
          </a:xfrm>
        </p:spPr>
        <p:txBody>
          <a:bodyPr>
            <a:normAutofit/>
          </a:bodyPr>
          <a:lstStyle/>
          <a:p>
            <a:r>
              <a:rPr lang="en-US" dirty="0"/>
              <a:t>FY26 Budget Structure Changes</a:t>
            </a:r>
          </a:p>
        </p:txBody>
      </p:sp>
      <p:pic>
        <p:nvPicPr>
          <p:cNvPr id="15" name="Picture 14">
            <a:extLst>
              <a:ext uri="{FF2B5EF4-FFF2-40B4-BE49-F238E27FC236}">
                <a16:creationId xmlns:a16="http://schemas.microsoft.com/office/drawing/2014/main" id="{78976801-4346-4636-BA62-265C81DFE7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2" y="1970240"/>
            <a:ext cx="7967048" cy="321164"/>
          </a:xfrm>
          <a:prstGeom prst="rect">
            <a:avLst/>
          </a:prstGeom>
        </p:spPr>
      </p:pic>
      <p:sp>
        <p:nvSpPr>
          <p:cNvPr id="3" name="Content Placeholder 2">
            <a:extLst>
              <a:ext uri="{FF2B5EF4-FFF2-40B4-BE49-F238E27FC236}">
                <a16:creationId xmlns:a16="http://schemas.microsoft.com/office/drawing/2014/main" id="{8AC58876-CFC6-EC19-2EA4-C4A73B61ED1E}"/>
              </a:ext>
            </a:extLst>
          </p:cNvPr>
          <p:cNvSpPr>
            <a:spLocks noGrp="1"/>
          </p:cNvSpPr>
          <p:nvPr>
            <p:ph idx="1"/>
          </p:nvPr>
        </p:nvSpPr>
        <p:spPr>
          <a:xfrm>
            <a:off x="680321" y="2336873"/>
            <a:ext cx="6423211" cy="3599316"/>
          </a:xfrm>
        </p:spPr>
        <p:txBody>
          <a:bodyPr>
            <a:normAutofit/>
          </a:bodyPr>
          <a:lstStyle/>
          <a:p>
            <a:r>
              <a:rPr lang="en-US" sz="1400" dirty="0"/>
              <a:t>Chart of Accounts Update</a:t>
            </a:r>
          </a:p>
          <a:p>
            <a:pPr lvl="1"/>
            <a:r>
              <a:rPr lang="en-US" sz="1100" dirty="0"/>
              <a:t>It was intended that in FY25 we would have an updated chart of accounts that better reflects the State of Maine Recommend Municipal Chart of Accounts.  This project is still ongoing.</a:t>
            </a:r>
          </a:p>
          <a:p>
            <a:r>
              <a:rPr lang="en-US" sz="1400" dirty="0"/>
              <a:t>Project Accounting</a:t>
            </a:r>
          </a:p>
          <a:p>
            <a:pPr lvl="1"/>
            <a:r>
              <a:rPr lang="en-US" sz="1100" dirty="0"/>
              <a:t>Capital projects and special revenues/reserves now make use of project accounting</a:t>
            </a:r>
          </a:p>
          <a:p>
            <a:r>
              <a:rPr lang="en-US" sz="1400" dirty="0"/>
              <a:t>Departmental Expense Allocations</a:t>
            </a:r>
          </a:p>
          <a:p>
            <a:pPr lvl="1"/>
            <a:r>
              <a:rPr lang="en-US" sz="1100" dirty="0"/>
              <a:t>A handful of accounts were moved to different departments.  When comparing numbers from fy24 to fy25 to fy26, the figures have been adjusted for these changes to keep the comparison applicable.</a:t>
            </a:r>
          </a:p>
        </p:txBody>
      </p:sp>
      <p:sp>
        <p:nvSpPr>
          <p:cNvPr id="4" name="Slide Number Placeholder 3">
            <a:extLst>
              <a:ext uri="{FF2B5EF4-FFF2-40B4-BE49-F238E27FC236}">
                <a16:creationId xmlns:a16="http://schemas.microsoft.com/office/drawing/2014/main" id="{24F82984-18CA-FDBC-66A9-51EE99DE417F}"/>
              </a:ext>
            </a:extLst>
          </p:cNvPr>
          <p:cNvSpPr>
            <a:spLocks noGrp="1"/>
          </p:cNvSpPr>
          <p:nvPr>
            <p:ph type="sldNum" sz="quarter" idx="12"/>
          </p:nvPr>
        </p:nvSpPr>
        <p:spPr/>
        <p:txBody>
          <a:bodyPr/>
          <a:lstStyle/>
          <a:p>
            <a:fld id="{B1834E53-DCE9-4F53-95B5-1147261CAB02}" type="slidenum">
              <a:rPr lang="en-US" smtClean="0"/>
              <a:t>8</a:t>
            </a:fld>
            <a:endParaRPr lang="en-US"/>
          </a:p>
        </p:txBody>
      </p:sp>
    </p:spTree>
    <p:extLst>
      <p:ext uri="{BB962C8B-B14F-4D97-AF65-F5344CB8AC3E}">
        <p14:creationId xmlns:p14="http://schemas.microsoft.com/office/powerpoint/2010/main" val="26875240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8A893-9FC8-36DF-A7C8-3C748CE80A88}"/>
              </a:ext>
            </a:extLst>
          </p:cNvPr>
          <p:cNvSpPr>
            <a:spLocks noGrp="1"/>
          </p:cNvSpPr>
          <p:nvPr>
            <p:ph type="title"/>
          </p:nvPr>
        </p:nvSpPr>
        <p:spPr/>
        <p:txBody>
          <a:bodyPr/>
          <a:lstStyle/>
          <a:p>
            <a:r>
              <a:rPr lang="en-US" dirty="0"/>
              <a:t>FY25 Budget Errors</a:t>
            </a:r>
          </a:p>
        </p:txBody>
      </p:sp>
      <p:sp>
        <p:nvSpPr>
          <p:cNvPr id="3" name="Content Placeholder 2">
            <a:extLst>
              <a:ext uri="{FF2B5EF4-FFF2-40B4-BE49-F238E27FC236}">
                <a16:creationId xmlns:a16="http://schemas.microsoft.com/office/drawing/2014/main" id="{A5D6B6C4-DDDE-F2A7-D8D6-97F482FDFDDD}"/>
              </a:ext>
            </a:extLst>
          </p:cNvPr>
          <p:cNvSpPr>
            <a:spLocks noGrp="1"/>
          </p:cNvSpPr>
          <p:nvPr>
            <p:ph idx="1"/>
          </p:nvPr>
        </p:nvSpPr>
        <p:spPr>
          <a:xfrm>
            <a:off x="680321" y="2336873"/>
            <a:ext cx="9613861" cy="4104120"/>
          </a:xfrm>
        </p:spPr>
        <p:txBody>
          <a:bodyPr>
            <a:normAutofit lnSpcReduction="10000"/>
          </a:bodyPr>
          <a:lstStyle/>
          <a:p>
            <a:r>
              <a:rPr lang="en-US" dirty="0"/>
              <a:t>There were some items budgeted in FY24 that were not properly budgeted for FY25.</a:t>
            </a:r>
          </a:p>
          <a:p>
            <a:r>
              <a:rPr lang="en-US" dirty="0"/>
              <a:t>Most notably the wrong amounts smaller than intended were input by Finance for the Police Department for FICA and MEPERS.  Due to staffing vacancies and other efforts by the Police Chief, the Police Department will not go overbudget in FY25 despite this mistake.</a:t>
            </a:r>
          </a:p>
          <a:p>
            <a:r>
              <a:rPr lang="en-US" dirty="0"/>
              <a:t>In addition, in the transition between PW Directors during budget season, the wrong staffing count was used that underbudgeted for staffing.  This will not affect FY25 as these positions went unfilled, but need to be funded for FY26 to maintain necessary minimum staffing.</a:t>
            </a:r>
          </a:p>
        </p:txBody>
      </p:sp>
      <p:sp>
        <p:nvSpPr>
          <p:cNvPr id="4" name="Slide Number Placeholder 3">
            <a:extLst>
              <a:ext uri="{FF2B5EF4-FFF2-40B4-BE49-F238E27FC236}">
                <a16:creationId xmlns:a16="http://schemas.microsoft.com/office/drawing/2014/main" id="{43EC1AEC-FE0C-FA67-C6DF-2C479F7E7DDE}"/>
              </a:ext>
            </a:extLst>
          </p:cNvPr>
          <p:cNvSpPr>
            <a:spLocks noGrp="1"/>
          </p:cNvSpPr>
          <p:nvPr>
            <p:ph type="sldNum" sz="quarter" idx="12"/>
          </p:nvPr>
        </p:nvSpPr>
        <p:spPr/>
        <p:txBody>
          <a:bodyPr/>
          <a:lstStyle/>
          <a:p>
            <a:fld id="{B1834E53-DCE9-4F53-95B5-1147261CAB02}" type="slidenum">
              <a:rPr lang="en-US" smtClean="0"/>
              <a:t>9</a:t>
            </a:fld>
            <a:endParaRPr lang="en-US"/>
          </a:p>
        </p:txBody>
      </p:sp>
    </p:spTree>
    <p:extLst>
      <p:ext uri="{BB962C8B-B14F-4D97-AF65-F5344CB8AC3E}">
        <p14:creationId xmlns:p14="http://schemas.microsoft.com/office/powerpoint/2010/main" val="13045180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3BCAA6-DA54-6DBB-2A1F-8F3971841161}"/>
              </a:ext>
            </a:extLst>
          </p:cNvPr>
          <p:cNvSpPr>
            <a:spLocks noGrp="1"/>
          </p:cNvSpPr>
          <p:nvPr>
            <p:ph type="title"/>
          </p:nvPr>
        </p:nvSpPr>
        <p:spPr/>
        <p:txBody>
          <a:bodyPr/>
          <a:lstStyle/>
          <a:p>
            <a:r>
              <a:rPr lang="en-US" dirty="0"/>
              <a:t>FY25 Budget Tax Rate</a:t>
            </a:r>
          </a:p>
        </p:txBody>
      </p:sp>
      <p:sp>
        <p:nvSpPr>
          <p:cNvPr id="4" name="Content Placeholder 3">
            <a:extLst>
              <a:ext uri="{FF2B5EF4-FFF2-40B4-BE49-F238E27FC236}">
                <a16:creationId xmlns:a16="http://schemas.microsoft.com/office/drawing/2014/main" id="{FCD63231-67E0-A91F-5DAF-9CB6D5AA2AAB}"/>
              </a:ext>
            </a:extLst>
          </p:cNvPr>
          <p:cNvSpPr>
            <a:spLocks noGrp="1"/>
          </p:cNvSpPr>
          <p:nvPr>
            <p:ph idx="1"/>
          </p:nvPr>
        </p:nvSpPr>
        <p:spPr/>
        <p:txBody>
          <a:bodyPr>
            <a:normAutofit lnSpcReduction="10000"/>
          </a:bodyPr>
          <a:lstStyle/>
          <a:p>
            <a:r>
              <a:rPr lang="en-US" dirty="0"/>
              <a:t>In FY25, Council approved using $1.8 million in fund balance to mitigate a tax increase.</a:t>
            </a:r>
          </a:p>
          <a:p>
            <a:r>
              <a:rPr lang="en-US" dirty="0"/>
              <a:t>However, another ~$1 million in revenue was also double counted on the tax rate form, as the figures for gross revenue and net expenses were used.</a:t>
            </a:r>
          </a:p>
          <a:p>
            <a:r>
              <a:rPr lang="en-US" dirty="0"/>
              <a:t>Instead of an expected budgeted, there is instead a budgeted deficit.</a:t>
            </a:r>
          </a:p>
          <a:p>
            <a:r>
              <a:rPr lang="en-US" dirty="0"/>
              <a:t>Due to unsustainable unfilled position vacancies, deferred capital costs, and staff actions, it is expected that FY25 will not actually end in a deficit.</a:t>
            </a:r>
          </a:p>
        </p:txBody>
      </p:sp>
      <p:sp>
        <p:nvSpPr>
          <p:cNvPr id="2" name="Slide Number Placeholder 1">
            <a:extLst>
              <a:ext uri="{FF2B5EF4-FFF2-40B4-BE49-F238E27FC236}">
                <a16:creationId xmlns:a16="http://schemas.microsoft.com/office/drawing/2014/main" id="{990C9890-9CA7-2BBE-8DD9-3D0C30F01EBA}"/>
              </a:ext>
            </a:extLst>
          </p:cNvPr>
          <p:cNvSpPr>
            <a:spLocks noGrp="1"/>
          </p:cNvSpPr>
          <p:nvPr>
            <p:ph type="sldNum" sz="quarter" idx="12"/>
          </p:nvPr>
        </p:nvSpPr>
        <p:spPr/>
        <p:txBody>
          <a:bodyPr/>
          <a:lstStyle/>
          <a:p>
            <a:fld id="{B1834E53-DCE9-4F53-95B5-1147261CAB02}" type="slidenum">
              <a:rPr lang="en-US" smtClean="0"/>
              <a:t>10</a:t>
            </a:fld>
            <a:endParaRPr lang="en-US"/>
          </a:p>
        </p:txBody>
      </p:sp>
    </p:spTree>
    <p:extLst>
      <p:ext uri="{BB962C8B-B14F-4D97-AF65-F5344CB8AC3E}">
        <p14:creationId xmlns:p14="http://schemas.microsoft.com/office/powerpoint/2010/main" val="27747959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35" name="Picture 34">
            <a:extLst>
              <a:ext uri="{FF2B5EF4-FFF2-40B4-BE49-F238E27FC236}">
                <a16:creationId xmlns:a16="http://schemas.microsoft.com/office/drawing/2014/main" id="{5321D838-2C7E-4177-9DD3-DAC78324A2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7" name="Picture 36">
            <a:extLst>
              <a:ext uri="{FF2B5EF4-FFF2-40B4-BE49-F238E27FC236}">
                <a16:creationId xmlns:a16="http://schemas.microsoft.com/office/drawing/2014/main" id="{0146E45C-1450-4186-B501-74F221F897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39" name="Picture 38">
            <a:extLst>
              <a:ext uri="{FF2B5EF4-FFF2-40B4-BE49-F238E27FC236}">
                <a16:creationId xmlns:a16="http://schemas.microsoft.com/office/drawing/2014/main" id="{EEDDA48B-BC04-4915-ADA3-A1A9522EB0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41" name="Rectangle 40">
            <a:extLst>
              <a:ext uri="{FF2B5EF4-FFF2-40B4-BE49-F238E27FC236}">
                <a16:creationId xmlns:a16="http://schemas.microsoft.com/office/drawing/2014/main" id="{78C9D07A-5A22-4E55-B18A-47CF07E50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3" name="Rectangle 42">
            <a:extLst>
              <a:ext uri="{FF2B5EF4-FFF2-40B4-BE49-F238E27FC236}">
                <a16:creationId xmlns:a16="http://schemas.microsoft.com/office/drawing/2014/main" id="{3D71E629-0739-4A59-972B-A9E9A4500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45" name="Rectangle 44">
            <a:extLst>
              <a:ext uri="{FF2B5EF4-FFF2-40B4-BE49-F238E27FC236}">
                <a16:creationId xmlns:a16="http://schemas.microsoft.com/office/drawing/2014/main" id="{4930BBBA-6F9F-4D27-AD61-45935240C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7" name="Picture 46">
            <a:extLst>
              <a:ext uri="{FF2B5EF4-FFF2-40B4-BE49-F238E27FC236}">
                <a16:creationId xmlns:a16="http://schemas.microsoft.com/office/drawing/2014/main" id="{4FED5ABE-AA8E-4BAE-B923-EB99ABDE02A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8207"/>
            <a:ext cx="12192000" cy="6858000"/>
          </a:xfrm>
          <a:prstGeom prst="rect">
            <a:avLst/>
          </a:prstGeom>
        </p:spPr>
      </p:pic>
      <p:pic>
        <p:nvPicPr>
          <p:cNvPr id="49" name="Picture 48">
            <a:extLst>
              <a:ext uri="{FF2B5EF4-FFF2-40B4-BE49-F238E27FC236}">
                <a16:creationId xmlns:a16="http://schemas.microsoft.com/office/drawing/2014/main" id="{E0811D79-2C71-4B37-82AD-761836DCBD1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 y="4688333"/>
            <a:ext cx="6400800" cy="185701"/>
          </a:xfrm>
          <a:prstGeom prst="rect">
            <a:avLst/>
          </a:prstGeom>
        </p:spPr>
      </p:pic>
      <p:sp>
        <p:nvSpPr>
          <p:cNvPr id="51" name="Rectangle 50">
            <a:extLst>
              <a:ext uri="{FF2B5EF4-FFF2-40B4-BE49-F238E27FC236}">
                <a16:creationId xmlns:a16="http://schemas.microsoft.com/office/drawing/2014/main" id="{929B6C0D-2AB5-4965-B573-1D00F1D0B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162908"/>
            <a:ext cx="6411743" cy="2532185"/>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F88A68DA-BC91-C249-0BC9-1685F07A430F}"/>
              </a:ext>
            </a:extLst>
          </p:cNvPr>
          <p:cNvSpPr>
            <a:spLocks noGrp="1"/>
          </p:cNvSpPr>
          <p:nvPr>
            <p:ph type="title"/>
          </p:nvPr>
        </p:nvSpPr>
        <p:spPr>
          <a:xfrm>
            <a:off x="680322" y="2403231"/>
            <a:ext cx="5192940" cy="2133600"/>
          </a:xfrm>
        </p:spPr>
        <p:txBody>
          <a:bodyPr vert="horz" lIns="91440" tIns="45720" rIns="91440" bIns="45720" rtlCol="0" anchor="ctr">
            <a:normAutofit/>
          </a:bodyPr>
          <a:lstStyle/>
          <a:p>
            <a:pPr algn="r"/>
            <a:r>
              <a:rPr lang="en-US" sz="4600"/>
              <a:t>FY25 Budget Performance as of 2/28/25</a:t>
            </a:r>
          </a:p>
        </p:txBody>
      </p:sp>
      <p:sp>
        <p:nvSpPr>
          <p:cNvPr id="4" name="Slide Number Placeholder 3">
            <a:extLst>
              <a:ext uri="{FF2B5EF4-FFF2-40B4-BE49-F238E27FC236}">
                <a16:creationId xmlns:a16="http://schemas.microsoft.com/office/drawing/2014/main" id="{21C8006C-91A2-DE43-95D0-B538EADD730F}"/>
              </a:ext>
            </a:extLst>
          </p:cNvPr>
          <p:cNvSpPr>
            <a:spLocks noGrp="1"/>
          </p:cNvSpPr>
          <p:nvPr>
            <p:ph type="sldNum" sz="quarter" idx="12"/>
          </p:nvPr>
        </p:nvSpPr>
        <p:spPr>
          <a:xfrm>
            <a:off x="11281776" y="6336872"/>
            <a:ext cx="722655" cy="365760"/>
          </a:xfrm>
        </p:spPr>
        <p:txBody>
          <a:bodyPr vert="horz" lIns="91440" tIns="45720" rIns="91440" bIns="45720" rtlCol="0" anchor="ctr">
            <a:normAutofit/>
          </a:bodyPr>
          <a:lstStyle/>
          <a:p>
            <a:pPr defTabSz="914400">
              <a:spcAft>
                <a:spcPts val="600"/>
              </a:spcAft>
            </a:pPr>
            <a:fld id="{B1834E53-DCE9-4F53-95B5-1147261CAB02}" type="slidenum">
              <a:rPr lang="en-US" sz="1400"/>
              <a:pPr defTabSz="914400">
                <a:spcAft>
                  <a:spcPts val="600"/>
                </a:spcAft>
              </a:pPr>
              <a:t>11</a:t>
            </a:fld>
            <a:endParaRPr lang="en-US" sz="1400"/>
          </a:p>
        </p:txBody>
      </p:sp>
      <p:graphicFrame>
        <p:nvGraphicFramePr>
          <p:cNvPr id="7" name="Table 6">
            <a:extLst>
              <a:ext uri="{FF2B5EF4-FFF2-40B4-BE49-F238E27FC236}">
                <a16:creationId xmlns:a16="http://schemas.microsoft.com/office/drawing/2014/main" id="{3C00ED00-DDEA-D005-2C07-A1FAD7B9A99D}"/>
              </a:ext>
            </a:extLst>
          </p:cNvPr>
          <p:cNvGraphicFramePr>
            <a:graphicFrameLocks noGrp="1"/>
          </p:cNvGraphicFramePr>
          <p:nvPr>
            <p:extLst>
              <p:ext uri="{D42A27DB-BD31-4B8C-83A1-F6EECF244321}">
                <p14:modId xmlns:p14="http://schemas.microsoft.com/office/powerpoint/2010/main" val="553059237"/>
              </p:ext>
            </p:extLst>
          </p:nvPr>
        </p:nvGraphicFramePr>
        <p:xfrm>
          <a:off x="7149344" y="640080"/>
          <a:ext cx="3982962" cy="5577845"/>
        </p:xfrm>
        <a:graphic>
          <a:graphicData uri="http://schemas.openxmlformats.org/drawingml/2006/table">
            <a:tbl>
              <a:tblPr firstRow="1" bandRow="1">
                <a:tableStyleId>{5C22544A-7EE6-4342-B048-85BDC9FD1C3A}</a:tableStyleId>
              </a:tblPr>
              <a:tblGrid>
                <a:gridCol w="1533577">
                  <a:extLst>
                    <a:ext uri="{9D8B030D-6E8A-4147-A177-3AD203B41FA5}">
                      <a16:colId xmlns:a16="http://schemas.microsoft.com/office/drawing/2014/main" val="210665206"/>
                    </a:ext>
                  </a:extLst>
                </a:gridCol>
                <a:gridCol w="1403246">
                  <a:extLst>
                    <a:ext uri="{9D8B030D-6E8A-4147-A177-3AD203B41FA5}">
                      <a16:colId xmlns:a16="http://schemas.microsoft.com/office/drawing/2014/main" val="3095713740"/>
                    </a:ext>
                  </a:extLst>
                </a:gridCol>
                <a:gridCol w="1046139">
                  <a:extLst>
                    <a:ext uri="{9D8B030D-6E8A-4147-A177-3AD203B41FA5}">
                      <a16:colId xmlns:a16="http://schemas.microsoft.com/office/drawing/2014/main" val="632709629"/>
                    </a:ext>
                  </a:extLst>
                </a:gridCol>
              </a:tblGrid>
              <a:tr h="159367">
                <a:tc>
                  <a:txBody>
                    <a:bodyPr/>
                    <a:lstStyle/>
                    <a:p>
                      <a:pPr algn="l" fontAlgn="b"/>
                      <a:r>
                        <a:rPr lang="en-US" sz="800" u="none" strike="noStrike">
                          <a:effectLst/>
                        </a:rPr>
                        <a:t>Row Labels</a:t>
                      </a:r>
                      <a:endParaRPr lang="en-US" sz="800" b="1" i="0" u="none" strike="noStrike">
                        <a:solidFill>
                          <a:srgbClr val="000000"/>
                        </a:solidFill>
                        <a:effectLst/>
                        <a:latin typeface="Calibri" panose="020F0502020204030204" pitchFamily="34" charset="0"/>
                      </a:endParaRPr>
                    </a:p>
                  </a:txBody>
                  <a:tcPr marL="4221" marR="4221" marT="4221" marB="0" anchor="b"/>
                </a:tc>
                <a:tc>
                  <a:txBody>
                    <a:bodyPr/>
                    <a:lstStyle/>
                    <a:p>
                      <a:pPr algn="l" fontAlgn="b"/>
                      <a:r>
                        <a:rPr lang="en-US" sz="800" u="none" strike="noStrike">
                          <a:effectLst/>
                        </a:rPr>
                        <a:t>Sum of 2025 Revised Budget</a:t>
                      </a:r>
                      <a:endParaRPr lang="en-US" sz="800" b="1" i="0" u="none" strike="noStrike">
                        <a:solidFill>
                          <a:srgbClr val="000000"/>
                        </a:solidFill>
                        <a:effectLst/>
                        <a:latin typeface="Calibri" panose="020F0502020204030204" pitchFamily="34" charset="0"/>
                      </a:endParaRPr>
                    </a:p>
                  </a:txBody>
                  <a:tcPr marL="4221" marR="4221" marT="4221" marB="0" anchor="b"/>
                </a:tc>
                <a:tc>
                  <a:txBody>
                    <a:bodyPr/>
                    <a:lstStyle/>
                    <a:p>
                      <a:pPr algn="l" fontAlgn="b"/>
                      <a:r>
                        <a:rPr lang="en-US" sz="800" u="none" strike="noStrike">
                          <a:effectLst/>
                        </a:rPr>
                        <a:t>Sum of 2025 Current</a:t>
                      </a:r>
                      <a:endParaRPr lang="en-US" sz="800" b="1" i="0" u="none" strike="noStrike">
                        <a:solidFill>
                          <a:srgbClr val="000000"/>
                        </a:solidFill>
                        <a:effectLst/>
                        <a:latin typeface="Calibri" panose="020F0502020204030204" pitchFamily="34" charset="0"/>
                      </a:endParaRPr>
                    </a:p>
                  </a:txBody>
                  <a:tcPr marL="4221" marR="4221" marT="4221" marB="0" anchor="b"/>
                </a:tc>
                <a:extLst>
                  <a:ext uri="{0D108BD9-81ED-4DB2-BD59-A6C34878D82A}">
                    <a16:rowId xmlns:a16="http://schemas.microsoft.com/office/drawing/2014/main" val="1684000542"/>
                  </a:ext>
                </a:extLst>
              </a:tr>
              <a:tr h="159367">
                <a:tc>
                  <a:txBody>
                    <a:bodyPr/>
                    <a:lstStyle/>
                    <a:p>
                      <a:pPr algn="l" fontAlgn="b"/>
                      <a:r>
                        <a:rPr lang="en-US" sz="800" u="none" strike="noStrike">
                          <a:effectLst/>
                        </a:rPr>
                        <a:t>Animal Control</a:t>
                      </a:r>
                      <a:endParaRPr lang="en-US" sz="800" b="0" i="0" u="none" strike="noStrike">
                        <a:effectLst/>
                        <a:latin typeface="Calibri" panose="020F0502020204030204" pitchFamily="34" charset="0"/>
                      </a:endParaRPr>
                    </a:p>
                  </a:txBody>
                  <a:tcPr marL="4221" marR="4221" marT="4221" marB="0" anchor="b"/>
                </a:tc>
                <a:tc>
                  <a:txBody>
                    <a:bodyPr/>
                    <a:lstStyle/>
                    <a:p>
                      <a:pPr algn="r" fontAlgn="b"/>
                      <a:r>
                        <a:rPr lang="en-US" sz="800" u="none" strike="noStrike">
                          <a:effectLst/>
                        </a:rPr>
                        <a:t>$142,408.12 </a:t>
                      </a:r>
                      <a:endParaRPr lang="en-US" sz="800" b="0" i="0" u="none" strike="noStrike">
                        <a:effectLst/>
                        <a:latin typeface="Calibri" panose="020F0502020204030204" pitchFamily="34" charset="0"/>
                      </a:endParaRPr>
                    </a:p>
                  </a:txBody>
                  <a:tcPr marL="4221" marR="4221" marT="4221" marB="0" anchor="b"/>
                </a:tc>
                <a:tc>
                  <a:txBody>
                    <a:bodyPr/>
                    <a:lstStyle/>
                    <a:p>
                      <a:pPr algn="r" fontAlgn="b"/>
                      <a:r>
                        <a:rPr lang="en-US" sz="800" u="none" strike="noStrike">
                          <a:effectLst/>
                        </a:rPr>
                        <a:t>$40,636.66 </a:t>
                      </a:r>
                      <a:endParaRPr lang="en-US" sz="800" b="0" i="0" u="none" strike="noStrike">
                        <a:effectLst/>
                        <a:latin typeface="Calibri" panose="020F0502020204030204" pitchFamily="34" charset="0"/>
                      </a:endParaRPr>
                    </a:p>
                  </a:txBody>
                  <a:tcPr marL="4221" marR="4221" marT="4221" marB="0" anchor="b"/>
                </a:tc>
                <a:extLst>
                  <a:ext uri="{0D108BD9-81ED-4DB2-BD59-A6C34878D82A}">
                    <a16:rowId xmlns:a16="http://schemas.microsoft.com/office/drawing/2014/main" val="1279292791"/>
                  </a:ext>
                </a:extLst>
              </a:tr>
              <a:tr h="159367">
                <a:tc>
                  <a:txBody>
                    <a:bodyPr/>
                    <a:lstStyle/>
                    <a:p>
                      <a:pPr algn="l" fontAlgn="b"/>
                      <a:r>
                        <a:rPr lang="en-US" sz="800" u="none" strike="noStrike">
                          <a:effectLst/>
                        </a:rPr>
                        <a:t>Appeals Board</a:t>
                      </a:r>
                      <a:endParaRPr lang="en-US" sz="800" b="0" i="0" u="none" strike="noStrike">
                        <a:effectLst/>
                        <a:latin typeface="Calibri" panose="020F0502020204030204" pitchFamily="34" charset="0"/>
                      </a:endParaRPr>
                    </a:p>
                  </a:txBody>
                  <a:tcPr marL="4221" marR="4221" marT="4221" marB="0" anchor="b"/>
                </a:tc>
                <a:tc>
                  <a:txBody>
                    <a:bodyPr/>
                    <a:lstStyle/>
                    <a:p>
                      <a:pPr algn="r" fontAlgn="b"/>
                      <a:r>
                        <a:rPr lang="en-US" sz="800" u="none" strike="noStrike">
                          <a:effectLst/>
                        </a:rPr>
                        <a:t>$1,151.25 </a:t>
                      </a:r>
                      <a:endParaRPr lang="en-US" sz="800" b="0" i="0" u="none" strike="noStrike">
                        <a:effectLst/>
                        <a:latin typeface="Calibri" panose="020F0502020204030204" pitchFamily="34" charset="0"/>
                      </a:endParaRPr>
                    </a:p>
                  </a:txBody>
                  <a:tcPr marL="4221" marR="4221" marT="4221" marB="0" anchor="b"/>
                </a:tc>
                <a:tc>
                  <a:txBody>
                    <a:bodyPr/>
                    <a:lstStyle/>
                    <a:p>
                      <a:pPr algn="r" fontAlgn="b"/>
                      <a:r>
                        <a:rPr lang="en-US" sz="800" u="none" strike="noStrike">
                          <a:effectLst/>
                        </a:rPr>
                        <a:t>$1,236.14 </a:t>
                      </a:r>
                      <a:endParaRPr lang="en-US" sz="800" b="0" i="0" u="none" strike="noStrike">
                        <a:effectLst/>
                        <a:latin typeface="Calibri" panose="020F0502020204030204" pitchFamily="34" charset="0"/>
                      </a:endParaRPr>
                    </a:p>
                  </a:txBody>
                  <a:tcPr marL="4221" marR="4221" marT="4221" marB="0" anchor="b"/>
                </a:tc>
                <a:extLst>
                  <a:ext uri="{0D108BD9-81ED-4DB2-BD59-A6C34878D82A}">
                    <a16:rowId xmlns:a16="http://schemas.microsoft.com/office/drawing/2014/main" val="3526969786"/>
                  </a:ext>
                </a:extLst>
              </a:tr>
              <a:tr h="159367">
                <a:tc>
                  <a:txBody>
                    <a:bodyPr/>
                    <a:lstStyle/>
                    <a:p>
                      <a:pPr algn="l" fontAlgn="b"/>
                      <a:r>
                        <a:rPr lang="en-US" sz="800" u="none" strike="noStrike">
                          <a:effectLst/>
                        </a:rPr>
                        <a:t>Assessor</a:t>
                      </a:r>
                      <a:endParaRPr lang="en-US" sz="800" b="0" i="0" u="none" strike="noStrike">
                        <a:effectLst/>
                        <a:latin typeface="Calibri" panose="020F0502020204030204" pitchFamily="34" charset="0"/>
                      </a:endParaRPr>
                    </a:p>
                  </a:txBody>
                  <a:tcPr marL="4221" marR="4221" marT="4221" marB="0" anchor="b"/>
                </a:tc>
                <a:tc>
                  <a:txBody>
                    <a:bodyPr/>
                    <a:lstStyle/>
                    <a:p>
                      <a:pPr algn="r" fontAlgn="b"/>
                      <a:r>
                        <a:rPr lang="en-US" sz="800" u="none" strike="noStrike">
                          <a:effectLst/>
                        </a:rPr>
                        <a:t>$130,994.06 </a:t>
                      </a:r>
                      <a:endParaRPr lang="en-US" sz="800" b="0" i="0" u="none" strike="noStrike">
                        <a:effectLst/>
                        <a:latin typeface="Calibri" panose="020F0502020204030204" pitchFamily="34" charset="0"/>
                      </a:endParaRPr>
                    </a:p>
                  </a:txBody>
                  <a:tcPr marL="4221" marR="4221" marT="4221" marB="0" anchor="b"/>
                </a:tc>
                <a:tc>
                  <a:txBody>
                    <a:bodyPr/>
                    <a:lstStyle/>
                    <a:p>
                      <a:pPr algn="r" fontAlgn="b"/>
                      <a:r>
                        <a:rPr lang="en-US" sz="800" u="none" strike="noStrike">
                          <a:effectLst/>
                        </a:rPr>
                        <a:t>$97,250.83 </a:t>
                      </a:r>
                      <a:endParaRPr lang="en-US" sz="800" b="0" i="0" u="none" strike="noStrike">
                        <a:effectLst/>
                        <a:latin typeface="Calibri" panose="020F0502020204030204" pitchFamily="34" charset="0"/>
                      </a:endParaRPr>
                    </a:p>
                  </a:txBody>
                  <a:tcPr marL="4221" marR="4221" marT="4221" marB="0" anchor="b"/>
                </a:tc>
                <a:extLst>
                  <a:ext uri="{0D108BD9-81ED-4DB2-BD59-A6C34878D82A}">
                    <a16:rowId xmlns:a16="http://schemas.microsoft.com/office/drawing/2014/main" val="237769875"/>
                  </a:ext>
                </a:extLst>
              </a:tr>
              <a:tr h="159367">
                <a:tc>
                  <a:txBody>
                    <a:bodyPr/>
                    <a:lstStyle/>
                    <a:p>
                      <a:pPr algn="l" fontAlgn="b"/>
                      <a:r>
                        <a:rPr lang="en-US" sz="800" u="none" strike="noStrike">
                          <a:effectLst/>
                        </a:rPr>
                        <a:t>Buildings</a:t>
                      </a:r>
                      <a:endParaRPr lang="en-US" sz="800" b="0" i="0" u="none" strike="noStrike">
                        <a:effectLst/>
                        <a:latin typeface="Calibri" panose="020F0502020204030204" pitchFamily="34" charset="0"/>
                      </a:endParaRPr>
                    </a:p>
                  </a:txBody>
                  <a:tcPr marL="4221" marR="4221" marT="4221" marB="0" anchor="b"/>
                </a:tc>
                <a:tc>
                  <a:txBody>
                    <a:bodyPr/>
                    <a:lstStyle/>
                    <a:p>
                      <a:pPr algn="r" fontAlgn="b"/>
                      <a:r>
                        <a:rPr lang="en-US" sz="800" u="none" strike="noStrike">
                          <a:effectLst/>
                        </a:rPr>
                        <a:t>$308,500.74 </a:t>
                      </a:r>
                      <a:endParaRPr lang="en-US" sz="800" b="0" i="0" u="none" strike="noStrike">
                        <a:effectLst/>
                        <a:latin typeface="Calibri" panose="020F0502020204030204" pitchFamily="34" charset="0"/>
                      </a:endParaRPr>
                    </a:p>
                  </a:txBody>
                  <a:tcPr marL="4221" marR="4221" marT="4221" marB="0" anchor="b"/>
                </a:tc>
                <a:tc>
                  <a:txBody>
                    <a:bodyPr/>
                    <a:lstStyle/>
                    <a:p>
                      <a:pPr algn="r" fontAlgn="b"/>
                      <a:r>
                        <a:rPr lang="en-US" sz="800" u="none" strike="noStrike">
                          <a:effectLst/>
                        </a:rPr>
                        <a:t>$186,802.71 </a:t>
                      </a:r>
                      <a:endParaRPr lang="en-US" sz="800" b="0" i="0" u="none" strike="noStrike">
                        <a:effectLst/>
                        <a:latin typeface="Calibri" panose="020F0502020204030204" pitchFamily="34" charset="0"/>
                      </a:endParaRPr>
                    </a:p>
                  </a:txBody>
                  <a:tcPr marL="4221" marR="4221" marT="4221" marB="0" anchor="b"/>
                </a:tc>
                <a:extLst>
                  <a:ext uri="{0D108BD9-81ED-4DB2-BD59-A6C34878D82A}">
                    <a16:rowId xmlns:a16="http://schemas.microsoft.com/office/drawing/2014/main" val="995456949"/>
                  </a:ext>
                </a:extLst>
              </a:tr>
              <a:tr h="159367">
                <a:tc>
                  <a:txBody>
                    <a:bodyPr/>
                    <a:lstStyle/>
                    <a:p>
                      <a:pPr algn="l" fontAlgn="b"/>
                      <a:r>
                        <a:rPr lang="en-US" sz="800" u="none" strike="noStrike">
                          <a:effectLst/>
                        </a:rPr>
                        <a:t>Clerk</a:t>
                      </a:r>
                      <a:endParaRPr lang="en-US" sz="800" b="0" i="0" u="none" strike="noStrike">
                        <a:effectLst/>
                        <a:latin typeface="Calibri" panose="020F0502020204030204" pitchFamily="34" charset="0"/>
                      </a:endParaRPr>
                    </a:p>
                  </a:txBody>
                  <a:tcPr marL="4221" marR="4221" marT="4221" marB="0" anchor="b"/>
                </a:tc>
                <a:tc>
                  <a:txBody>
                    <a:bodyPr/>
                    <a:lstStyle/>
                    <a:p>
                      <a:pPr algn="r" fontAlgn="b"/>
                      <a:r>
                        <a:rPr lang="en-US" sz="800" u="none" strike="noStrike">
                          <a:effectLst/>
                        </a:rPr>
                        <a:t>$177,861.63 </a:t>
                      </a:r>
                      <a:endParaRPr lang="en-US" sz="800" b="0" i="0" u="none" strike="noStrike">
                        <a:effectLst/>
                        <a:latin typeface="Calibri" panose="020F0502020204030204" pitchFamily="34" charset="0"/>
                      </a:endParaRPr>
                    </a:p>
                  </a:txBody>
                  <a:tcPr marL="4221" marR="4221" marT="4221" marB="0" anchor="b"/>
                </a:tc>
                <a:tc>
                  <a:txBody>
                    <a:bodyPr/>
                    <a:lstStyle/>
                    <a:p>
                      <a:pPr algn="r" fontAlgn="b"/>
                      <a:r>
                        <a:rPr lang="en-US" sz="800" u="none" strike="noStrike">
                          <a:effectLst/>
                        </a:rPr>
                        <a:t>$121,926.65 </a:t>
                      </a:r>
                      <a:endParaRPr lang="en-US" sz="800" b="0" i="0" u="none" strike="noStrike">
                        <a:effectLst/>
                        <a:latin typeface="Calibri" panose="020F0502020204030204" pitchFamily="34" charset="0"/>
                      </a:endParaRPr>
                    </a:p>
                  </a:txBody>
                  <a:tcPr marL="4221" marR="4221" marT="4221" marB="0" anchor="b"/>
                </a:tc>
                <a:extLst>
                  <a:ext uri="{0D108BD9-81ED-4DB2-BD59-A6C34878D82A}">
                    <a16:rowId xmlns:a16="http://schemas.microsoft.com/office/drawing/2014/main" val="620302974"/>
                  </a:ext>
                </a:extLst>
              </a:tr>
              <a:tr h="159367">
                <a:tc>
                  <a:txBody>
                    <a:bodyPr/>
                    <a:lstStyle/>
                    <a:p>
                      <a:pPr algn="l" fontAlgn="b"/>
                      <a:r>
                        <a:rPr lang="en-US" sz="800" u="none" strike="noStrike">
                          <a:effectLst/>
                        </a:rPr>
                        <a:t>Code Enforcement</a:t>
                      </a:r>
                      <a:endParaRPr lang="en-US" sz="800" b="0" i="0" u="none" strike="noStrike">
                        <a:effectLst/>
                        <a:latin typeface="Calibri" panose="020F0502020204030204" pitchFamily="34" charset="0"/>
                      </a:endParaRPr>
                    </a:p>
                  </a:txBody>
                  <a:tcPr marL="4221" marR="4221" marT="4221" marB="0" anchor="b"/>
                </a:tc>
                <a:tc>
                  <a:txBody>
                    <a:bodyPr/>
                    <a:lstStyle/>
                    <a:p>
                      <a:pPr algn="r" fontAlgn="b"/>
                      <a:r>
                        <a:rPr lang="en-US" sz="800" u="none" strike="noStrike">
                          <a:effectLst/>
                        </a:rPr>
                        <a:t>$207,689.90 </a:t>
                      </a:r>
                      <a:endParaRPr lang="en-US" sz="800" b="0" i="0" u="none" strike="noStrike">
                        <a:effectLst/>
                        <a:latin typeface="Calibri" panose="020F0502020204030204" pitchFamily="34" charset="0"/>
                      </a:endParaRPr>
                    </a:p>
                  </a:txBody>
                  <a:tcPr marL="4221" marR="4221" marT="4221" marB="0" anchor="b"/>
                </a:tc>
                <a:tc>
                  <a:txBody>
                    <a:bodyPr/>
                    <a:lstStyle/>
                    <a:p>
                      <a:pPr algn="r" fontAlgn="b"/>
                      <a:r>
                        <a:rPr lang="en-US" sz="800" u="none" strike="noStrike">
                          <a:effectLst/>
                        </a:rPr>
                        <a:t>$51,056.04 </a:t>
                      </a:r>
                      <a:endParaRPr lang="en-US" sz="800" b="0" i="0" u="none" strike="noStrike">
                        <a:effectLst/>
                        <a:latin typeface="Calibri" panose="020F0502020204030204" pitchFamily="34" charset="0"/>
                      </a:endParaRPr>
                    </a:p>
                  </a:txBody>
                  <a:tcPr marL="4221" marR="4221" marT="4221" marB="0" anchor="b"/>
                </a:tc>
                <a:extLst>
                  <a:ext uri="{0D108BD9-81ED-4DB2-BD59-A6C34878D82A}">
                    <a16:rowId xmlns:a16="http://schemas.microsoft.com/office/drawing/2014/main" val="2242956188"/>
                  </a:ext>
                </a:extLst>
              </a:tr>
              <a:tr h="159367">
                <a:tc>
                  <a:txBody>
                    <a:bodyPr/>
                    <a:lstStyle/>
                    <a:p>
                      <a:pPr algn="l" fontAlgn="b"/>
                      <a:r>
                        <a:rPr lang="en-US" sz="800" u="none" strike="noStrike">
                          <a:effectLst/>
                        </a:rPr>
                        <a:t>Community Services</a:t>
                      </a:r>
                      <a:endParaRPr lang="en-US" sz="800" b="0" i="0" u="none" strike="noStrike">
                        <a:effectLst/>
                        <a:latin typeface="Calibri" panose="020F0502020204030204" pitchFamily="34" charset="0"/>
                      </a:endParaRPr>
                    </a:p>
                  </a:txBody>
                  <a:tcPr marL="4221" marR="4221" marT="4221" marB="0" anchor="b"/>
                </a:tc>
                <a:tc>
                  <a:txBody>
                    <a:bodyPr/>
                    <a:lstStyle/>
                    <a:p>
                      <a:pPr algn="r" fontAlgn="b"/>
                      <a:r>
                        <a:rPr lang="en-US" sz="800" u="none" strike="noStrike">
                          <a:effectLst/>
                        </a:rPr>
                        <a:t>$51,083.33 </a:t>
                      </a:r>
                      <a:endParaRPr lang="en-US" sz="800" b="0" i="0" u="none" strike="noStrike">
                        <a:effectLst/>
                        <a:latin typeface="Calibri" panose="020F0502020204030204" pitchFamily="34" charset="0"/>
                      </a:endParaRPr>
                    </a:p>
                  </a:txBody>
                  <a:tcPr marL="4221" marR="4221" marT="4221" marB="0" anchor="b"/>
                </a:tc>
                <a:tc>
                  <a:txBody>
                    <a:bodyPr/>
                    <a:lstStyle/>
                    <a:p>
                      <a:pPr algn="r" fontAlgn="b"/>
                      <a:r>
                        <a:rPr lang="en-US" sz="800" u="none" strike="noStrike">
                          <a:effectLst/>
                        </a:rPr>
                        <a:t>$30,000.00 </a:t>
                      </a:r>
                      <a:endParaRPr lang="en-US" sz="800" b="0" i="0" u="none" strike="noStrike">
                        <a:effectLst/>
                        <a:latin typeface="Calibri" panose="020F0502020204030204" pitchFamily="34" charset="0"/>
                      </a:endParaRPr>
                    </a:p>
                  </a:txBody>
                  <a:tcPr marL="4221" marR="4221" marT="4221" marB="0" anchor="b"/>
                </a:tc>
                <a:extLst>
                  <a:ext uri="{0D108BD9-81ED-4DB2-BD59-A6C34878D82A}">
                    <a16:rowId xmlns:a16="http://schemas.microsoft.com/office/drawing/2014/main" val="2574278759"/>
                  </a:ext>
                </a:extLst>
              </a:tr>
              <a:tr h="159367">
                <a:tc>
                  <a:txBody>
                    <a:bodyPr/>
                    <a:lstStyle/>
                    <a:p>
                      <a:pPr algn="l" fontAlgn="b"/>
                      <a:r>
                        <a:rPr lang="en-US" sz="800" u="none" strike="noStrike">
                          <a:effectLst/>
                        </a:rPr>
                        <a:t>County</a:t>
                      </a:r>
                      <a:endParaRPr lang="en-US" sz="800" b="0" i="0" u="none" strike="noStrike">
                        <a:effectLst/>
                        <a:latin typeface="Calibri" panose="020F0502020204030204" pitchFamily="34" charset="0"/>
                      </a:endParaRPr>
                    </a:p>
                  </a:txBody>
                  <a:tcPr marL="4221" marR="4221" marT="4221" marB="0" anchor="b"/>
                </a:tc>
                <a:tc>
                  <a:txBody>
                    <a:bodyPr/>
                    <a:lstStyle/>
                    <a:p>
                      <a:pPr algn="r" fontAlgn="b"/>
                      <a:r>
                        <a:rPr lang="en-US" sz="800" u="none" strike="noStrike">
                          <a:effectLst/>
                        </a:rPr>
                        <a:t>$1,019,083.00 </a:t>
                      </a:r>
                      <a:endParaRPr lang="en-US" sz="800" b="0" i="0" u="none" strike="noStrike">
                        <a:effectLst/>
                        <a:latin typeface="Calibri" panose="020F0502020204030204" pitchFamily="34" charset="0"/>
                      </a:endParaRPr>
                    </a:p>
                  </a:txBody>
                  <a:tcPr marL="4221" marR="4221" marT="4221" marB="0" anchor="b"/>
                </a:tc>
                <a:tc>
                  <a:txBody>
                    <a:bodyPr/>
                    <a:lstStyle/>
                    <a:p>
                      <a:pPr algn="r" fontAlgn="b"/>
                      <a:r>
                        <a:rPr lang="en-US" sz="800" u="none" strike="noStrike">
                          <a:effectLst/>
                        </a:rPr>
                        <a:t>$1,022,108.48 </a:t>
                      </a:r>
                      <a:endParaRPr lang="en-US" sz="800" b="0" i="0" u="none" strike="noStrike">
                        <a:effectLst/>
                        <a:latin typeface="Calibri" panose="020F0502020204030204" pitchFamily="34" charset="0"/>
                      </a:endParaRPr>
                    </a:p>
                  </a:txBody>
                  <a:tcPr marL="4221" marR="4221" marT="4221" marB="0" anchor="b"/>
                </a:tc>
                <a:extLst>
                  <a:ext uri="{0D108BD9-81ED-4DB2-BD59-A6C34878D82A}">
                    <a16:rowId xmlns:a16="http://schemas.microsoft.com/office/drawing/2014/main" val="982433992"/>
                  </a:ext>
                </a:extLst>
              </a:tr>
              <a:tr h="159367">
                <a:tc>
                  <a:txBody>
                    <a:bodyPr/>
                    <a:lstStyle/>
                    <a:p>
                      <a:pPr algn="l" fontAlgn="b"/>
                      <a:r>
                        <a:rPr lang="en-US" sz="800" u="none" strike="noStrike">
                          <a:effectLst/>
                        </a:rPr>
                        <a:t>Debt</a:t>
                      </a:r>
                      <a:endParaRPr lang="en-US" sz="800" b="0" i="0" u="none" strike="noStrike">
                        <a:effectLst/>
                        <a:latin typeface="Calibri" panose="020F0502020204030204" pitchFamily="34" charset="0"/>
                      </a:endParaRPr>
                    </a:p>
                  </a:txBody>
                  <a:tcPr marL="4221" marR="4221" marT="4221" marB="0" anchor="b"/>
                </a:tc>
                <a:tc>
                  <a:txBody>
                    <a:bodyPr/>
                    <a:lstStyle/>
                    <a:p>
                      <a:pPr algn="r" fontAlgn="b"/>
                      <a:r>
                        <a:rPr lang="en-US" sz="800" u="none" strike="noStrike">
                          <a:effectLst/>
                        </a:rPr>
                        <a:t>$718,360.30 </a:t>
                      </a:r>
                      <a:endParaRPr lang="en-US" sz="800" b="0" i="0" u="none" strike="noStrike">
                        <a:effectLst/>
                        <a:latin typeface="Calibri" panose="020F0502020204030204" pitchFamily="34" charset="0"/>
                      </a:endParaRPr>
                    </a:p>
                  </a:txBody>
                  <a:tcPr marL="4221" marR="4221" marT="4221" marB="0" anchor="b"/>
                </a:tc>
                <a:tc>
                  <a:txBody>
                    <a:bodyPr/>
                    <a:lstStyle/>
                    <a:p>
                      <a:pPr algn="r" fontAlgn="b"/>
                      <a:r>
                        <a:rPr lang="en-US" sz="800" u="none" strike="noStrike">
                          <a:effectLst/>
                        </a:rPr>
                        <a:t>$550,535.96 </a:t>
                      </a:r>
                      <a:endParaRPr lang="en-US" sz="800" b="0" i="0" u="none" strike="noStrike">
                        <a:effectLst/>
                        <a:latin typeface="Calibri" panose="020F0502020204030204" pitchFamily="34" charset="0"/>
                      </a:endParaRPr>
                    </a:p>
                  </a:txBody>
                  <a:tcPr marL="4221" marR="4221" marT="4221" marB="0" anchor="b"/>
                </a:tc>
                <a:extLst>
                  <a:ext uri="{0D108BD9-81ED-4DB2-BD59-A6C34878D82A}">
                    <a16:rowId xmlns:a16="http://schemas.microsoft.com/office/drawing/2014/main" val="1794743043"/>
                  </a:ext>
                </a:extLst>
              </a:tr>
              <a:tr h="159367">
                <a:tc>
                  <a:txBody>
                    <a:bodyPr/>
                    <a:lstStyle/>
                    <a:p>
                      <a:pPr algn="l" fontAlgn="b"/>
                      <a:r>
                        <a:rPr lang="en-US" sz="800" u="none" strike="noStrike">
                          <a:effectLst/>
                        </a:rPr>
                        <a:t>Econ Dev</a:t>
                      </a:r>
                      <a:endParaRPr lang="en-US" sz="800" b="0" i="0" u="none" strike="noStrike">
                        <a:effectLst/>
                        <a:latin typeface="Calibri" panose="020F0502020204030204" pitchFamily="34" charset="0"/>
                      </a:endParaRPr>
                    </a:p>
                  </a:txBody>
                  <a:tcPr marL="4221" marR="4221" marT="4221" marB="0" anchor="b"/>
                </a:tc>
                <a:tc>
                  <a:txBody>
                    <a:bodyPr/>
                    <a:lstStyle/>
                    <a:p>
                      <a:pPr algn="r" fontAlgn="b"/>
                      <a:r>
                        <a:rPr lang="en-US" sz="800" u="none" strike="noStrike">
                          <a:effectLst/>
                        </a:rPr>
                        <a:t>$140,358.00 </a:t>
                      </a:r>
                      <a:endParaRPr lang="en-US" sz="800" b="0" i="0" u="none" strike="noStrike">
                        <a:effectLst/>
                        <a:latin typeface="Calibri" panose="020F0502020204030204" pitchFamily="34" charset="0"/>
                      </a:endParaRPr>
                    </a:p>
                  </a:txBody>
                  <a:tcPr marL="4221" marR="4221" marT="4221" marB="0" anchor="b"/>
                </a:tc>
                <a:tc>
                  <a:txBody>
                    <a:bodyPr/>
                    <a:lstStyle/>
                    <a:p>
                      <a:pPr algn="r" fontAlgn="b"/>
                      <a:r>
                        <a:rPr lang="en-US" sz="800" u="none" strike="noStrike">
                          <a:effectLst/>
                        </a:rPr>
                        <a:t>$91,531.16 </a:t>
                      </a:r>
                      <a:endParaRPr lang="en-US" sz="800" b="0" i="0" u="none" strike="noStrike">
                        <a:effectLst/>
                        <a:latin typeface="Calibri" panose="020F0502020204030204" pitchFamily="34" charset="0"/>
                      </a:endParaRPr>
                    </a:p>
                  </a:txBody>
                  <a:tcPr marL="4221" marR="4221" marT="4221" marB="0" anchor="b"/>
                </a:tc>
                <a:extLst>
                  <a:ext uri="{0D108BD9-81ED-4DB2-BD59-A6C34878D82A}">
                    <a16:rowId xmlns:a16="http://schemas.microsoft.com/office/drawing/2014/main" val="2123890081"/>
                  </a:ext>
                </a:extLst>
              </a:tr>
              <a:tr h="159367">
                <a:tc>
                  <a:txBody>
                    <a:bodyPr/>
                    <a:lstStyle/>
                    <a:p>
                      <a:pPr algn="l" fontAlgn="b"/>
                      <a:r>
                        <a:rPr lang="en-US" sz="800" u="none" strike="noStrike">
                          <a:effectLst/>
                        </a:rPr>
                        <a:t>Elected Officials</a:t>
                      </a:r>
                      <a:endParaRPr lang="en-US" sz="800" b="0" i="0" u="none" strike="noStrike">
                        <a:effectLst/>
                        <a:latin typeface="Calibri" panose="020F0502020204030204" pitchFamily="34" charset="0"/>
                      </a:endParaRPr>
                    </a:p>
                  </a:txBody>
                  <a:tcPr marL="4221" marR="4221" marT="4221" marB="0" anchor="b"/>
                </a:tc>
                <a:tc>
                  <a:txBody>
                    <a:bodyPr/>
                    <a:lstStyle/>
                    <a:p>
                      <a:pPr algn="r" fontAlgn="b"/>
                      <a:r>
                        <a:rPr lang="en-US" sz="800" u="none" strike="noStrike">
                          <a:effectLst/>
                        </a:rPr>
                        <a:t>$34,598.48 </a:t>
                      </a:r>
                      <a:endParaRPr lang="en-US" sz="800" b="0" i="0" u="none" strike="noStrike">
                        <a:effectLst/>
                        <a:latin typeface="Calibri" panose="020F0502020204030204" pitchFamily="34" charset="0"/>
                      </a:endParaRPr>
                    </a:p>
                  </a:txBody>
                  <a:tcPr marL="4221" marR="4221" marT="4221" marB="0" anchor="b"/>
                </a:tc>
                <a:tc>
                  <a:txBody>
                    <a:bodyPr/>
                    <a:lstStyle/>
                    <a:p>
                      <a:pPr algn="r" fontAlgn="b"/>
                      <a:r>
                        <a:rPr lang="en-US" sz="800" u="none" strike="noStrike">
                          <a:effectLst/>
                        </a:rPr>
                        <a:t>$15,021.00 </a:t>
                      </a:r>
                      <a:endParaRPr lang="en-US" sz="800" b="0" i="0" u="none" strike="noStrike">
                        <a:effectLst/>
                        <a:latin typeface="Calibri" panose="020F0502020204030204" pitchFamily="34" charset="0"/>
                      </a:endParaRPr>
                    </a:p>
                  </a:txBody>
                  <a:tcPr marL="4221" marR="4221" marT="4221" marB="0" anchor="b"/>
                </a:tc>
                <a:extLst>
                  <a:ext uri="{0D108BD9-81ED-4DB2-BD59-A6C34878D82A}">
                    <a16:rowId xmlns:a16="http://schemas.microsoft.com/office/drawing/2014/main" val="42921733"/>
                  </a:ext>
                </a:extLst>
              </a:tr>
              <a:tr h="159367">
                <a:tc>
                  <a:txBody>
                    <a:bodyPr/>
                    <a:lstStyle/>
                    <a:p>
                      <a:pPr algn="l" fontAlgn="b"/>
                      <a:r>
                        <a:rPr lang="en-US" sz="800" u="none" strike="noStrike">
                          <a:effectLst/>
                        </a:rPr>
                        <a:t>EMA</a:t>
                      </a:r>
                      <a:endParaRPr lang="en-US" sz="800" b="0" i="0" u="none" strike="noStrike">
                        <a:effectLst/>
                        <a:latin typeface="Calibri" panose="020F0502020204030204" pitchFamily="34" charset="0"/>
                      </a:endParaRPr>
                    </a:p>
                  </a:txBody>
                  <a:tcPr marL="4221" marR="4221" marT="4221" marB="0" anchor="b"/>
                </a:tc>
                <a:tc>
                  <a:txBody>
                    <a:bodyPr/>
                    <a:lstStyle/>
                    <a:p>
                      <a:pPr algn="r" fontAlgn="b"/>
                      <a:r>
                        <a:rPr lang="en-US" sz="800" u="none" strike="noStrike">
                          <a:effectLst/>
                        </a:rPr>
                        <a:t>$0.00 </a:t>
                      </a:r>
                      <a:endParaRPr lang="en-US" sz="800" b="0" i="0" u="none" strike="noStrike">
                        <a:effectLst/>
                        <a:latin typeface="Calibri" panose="020F0502020204030204" pitchFamily="34" charset="0"/>
                      </a:endParaRPr>
                    </a:p>
                  </a:txBody>
                  <a:tcPr marL="4221" marR="4221" marT="4221" marB="0" anchor="b"/>
                </a:tc>
                <a:tc>
                  <a:txBody>
                    <a:bodyPr/>
                    <a:lstStyle/>
                    <a:p>
                      <a:pPr algn="r" fontAlgn="b"/>
                      <a:r>
                        <a:rPr lang="en-US" sz="800" u="none" strike="noStrike">
                          <a:effectLst/>
                        </a:rPr>
                        <a:t>$0.00 </a:t>
                      </a:r>
                      <a:endParaRPr lang="en-US" sz="800" b="0" i="0" u="none" strike="noStrike">
                        <a:effectLst/>
                        <a:latin typeface="Calibri" panose="020F0502020204030204" pitchFamily="34" charset="0"/>
                      </a:endParaRPr>
                    </a:p>
                  </a:txBody>
                  <a:tcPr marL="4221" marR="4221" marT="4221" marB="0" anchor="b"/>
                </a:tc>
                <a:extLst>
                  <a:ext uri="{0D108BD9-81ED-4DB2-BD59-A6C34878D82A}">
                    <a16:rowId xmlns:a16="http://schemas.microsoft.com/office/drawing/2014/main" val="210248412"/>
                  </a:ext>
                </a:extLst>
              </a:tr>
              <a:tr h="159367">
                <a:tc>
                  <a:txBody>
                    <a:bodyPr/>
                    <a:lstStyle/>
                    <a:p>
                      <a:pPr algn="l" fontAlgn="b"/>
                      <a:r>
                        <a:rPr lang="en-US" sz="800" u="none" strike="noStrike">
                          <a:effectLst/>
                        </a:rPr>
                        <a:t>Emergency Medical Services</a:t>
                      </a:r>
                      <a:endParaRPr lang="en-US" sz="800" b="0" i="0" u="none" strike="noStrike">
                        <a:effectLst/>
                        <a:latin typeface="Calibri" panose="020F0502020204030204" pitchFamily="34" charset="0"/>
                      </a:endParaRPr>
                    </a:p>
                  </a:txBody>
                  <a:tcPr marL="4221" marR="4221" marT="4221" marB="0" anchor="b"/>
                </a:tc>
                <a:tc>
                  <a:txBody>
                    <a:bodyPr/>
                    <a:lstStyle/>
                    <a:p>
                      <a:pPr algn="r" fontAlgn="b"/>
                      <a:r>
                        <a:rPr lang="en-US" sz="800" u="none" strike="noStrike">
                          <a:effectLst/>
                        </a:rPr>
                        <a:t>$534,995.86 </a:t>
                      </a:r>
                      <a:endParaRPr lang="en-US" sz="800" b="0" i="0" u="none" strike="noStrike">
                        <a:effectLst/>
                        <a:latin typeface="Calibri" panose="020F0502020204030204" pitchFamily="34" charset="0"/>
                      </a:endParaRPr>
                    </a:p>
                  </a:txBody>
                  <a:tcPr marL="4221" marR="4221" marT="4221" marB="0" anchor="b"/>
                </a:tc>
                <a:tc>
                  <a:txBody>
                    <a:bodyPr/>
                    <a:lstStyle/>
                    <a:p>
                      <a:pPr algn="r" fontAlgn="b"/>
                      <a:r>
                        <a:rPr lang="en-US" sz="800" u="none" strike="noStrike">
                          <a:effectLst/>
                        </a:rPr>
                        <a:t>$400,725.56 </a:t>
                      </a:r>
                      <a:endParaRPr lang="en-US" sz="800" b="0" i="0" u="none" strike="noStrike">
                        <a:effectLst/>
                        <a:latin typeface="Calibri" panose="020F0502020204030204" pitchFamily="34" charset="0"/>
                      </a:endParaRPr>
                    </a:p>
                  </a:txBody>
                  <a:tcPr marL="4221" marR="4221" marT="4221" marB="0" anchor="b"/>
                </a:tc>
                <a:extLst>
                  <a:ext uri="{0D108BD9-81ED-4DB2-BD59-A6C34878D82A}">
                    <a16:rowId xmlns:a16="http://schemas.microsoft.com/office/drawing/2014/main" val="1381846389"/>
                  </a:ext>
                </a:extLst>
              </a:tr>
              <a:tr h="159367">
                <a:tc>
                  <a:txBody>
                    <a:bodyPr/>
                    <a:lstStyle/>
                    <a:p>
                      <a:pPr algn="l" fontAlgn="b"/>
                      <a:r>
                        <a:rPr lang="en-US" sz="800" u="none" strike="noStrike">
                          <a:effectLst/>
                        </a:rPr>
                        <a:t>Finance</a:t>
                      </a:r>
                      <a:endParaRPr lang="en-US" sz="800" b="0" i="0" u="none" strike="noStrike">
                        <a:effectLst/>
                        <a:latin typeface="Calibri" panose="020F0502020204030204" pitchFamily="34" charset="0"/>
                      </a:endParaRPr>
                    </a:p>
                  </a:txBody>
                  <a:tcPr marL="4221" marR="4221" marT="4221" marB="0" anchor="b"/>
                </a:tc>
                <a:tc>
                  <a:txBody>
                    <a:bodyPr/>
                    <a:lstStyle/>
                    <a:p>
                      <a:pPr algn="r" fontAlgn="b"/>
                      <a:r>
                        <a:rPr lang="en-US" sz="800" u="none" strike="noStrike">
                          <a:effectLst/>
                        </a:rPr>
                        <a:t>$612,690.04 </a:t>
                      </a:r>
                      <a:endParaRPr lang="en-US" sz="800" b="0" i="0" u="none" strike="noStrike">
                        <a:effectLst/>
                        <a:latin typeface="Calibri" panose="020F0502020204030204" pitchFamily="34" charset="0"/>
                      </a:endParaRPr>
                    </a:p>
                  </a:txBody>
                  <a:tcPr marL="4221" marR="4221" marT="4221" marB="0" anchor="b"/>
                </a:tc>
                <a:tc>
                  <a:txBody>
                    <a:bodyPr/>
                    <a:lstStyle/>
                    <a:p>
                      <a:pPr algn="r" fontAlgn="b"/>
                      <a:r>
                        <a:rPr lang="en-US" sz="800" u="none" strike="noStrike">
                          <a:effectLst/>
                        </a:rPr>
                        <a:t>$336,154.41 </a:t>
                      </a:r>
                      <a:endParaRPr lang="en-US" sz="800" b="0" i="0" u="none" strike="noStrike">
                        <a:effectLst/>
                        <a:latin typeface="Calibri" panose="020F0502020204030204" pitchFamily="34" charset="0"/>
                      </a:endParaRPr>
                    </a:p>
                  </a:txBody>
                  <a:tcPr marL="4221" marR="4221" marT="4221" marB="0" anchor="b"/>
                </a:tc>
                <a:extLst>
                  <a:ext uri="{0D108BD9-81ED-4DB2-BD59-A6C34878D82A}">
                    <a16:rowId xmlns:a16="http://schemas.microsoft.com/office/drawing/2014/main" val="1658960777"/>
                  </a:ext>
                </a:extLst>
              </a:tr>
              <a:tr h="159367">
                <a:tc>
                  <a:txBody>
                    <a:bodyPr/>
                    <a:lstStyle/>
                    <a:p>
                      <a:pPr algn="l" fontAlgn="b"/>
                      <a:r>
                        <a:rPr lang="en-US" sz="800" u="none" strike="noStrike">
                          <a:effectLst/>
                        </a:rPr>
                        <a:t>Fire</a:t>
                      </a:r>
                      <a:endParaRPr lang="en-US" sz="800" b="0" i="0" u="none" strike="noStrike">
                        <a:effectLst/>
                        <a:latin typeface="Calibri" panose="020F0502020204030204" pitchFamily="34" charset="0"/>
                      </a:endParaRPr>
                    </a:p>
                  </a:txBody>
                  <a:tcPr marL="4221" marR="4221" marT="4221" marB="0" anchor="b"/>
                </a:tc>
                <a:tc>
                  <a:txBody>
                    <a:bodyPr/>
                    <a:lstStyle/>
                    <a:p>
                      <a:pPr algn="r" fontAlgn="b"/>
                      <a:r>
                        <a:rPr lang="en-US" sz="800" u="none" strike="noStrike">
                          <a:effectLst/>
                        </a:rPr>
                        <a:t>$1,117,267.89 </a:t>
                      </a:r>
                      <a:endParaRPr lang="en-US" sz="800" b="0" i="0" u="none" strike="noStrike">
                        <a:effectLst/>
                        <a:latin typeface="Calibri" panose="020F0502020204030204" pitchFamily="34" charset="0"/>
                      </a:endParaRPr>
                    </a:p>
                  </a:txBody>
                  <a:tcPr marL="4221" marR="4221" marT="4221" marB="0" anchor="b"/>
                </a:tc>
                <a:tc>
                  <a:txBody>
                    <a:bodyPr/>
                    <a:lstStyle/>
                    <a:p>
                      <a:pPr algn="r" fontAlgn="b"/>
                      <a:r>
                        <a:rPr lang="en-US" sz="800" u="none" strike="noStrike">
                          <a:effectLst/>
                        </a:rPr>
                        <a:t>$597,714.56 </a:t>
                      </a:r>
                      <a:endParaRPr lang="en-US" sz="800" b="0" i="0" u="none" strike="noStrike">
                        <a:effectLst/>
                        <a:latin typeface="Calibri" panose="020F0502020204030204" pitchFamily="34" charset="0"/>
                      </a:endParaRPr>
                    </a:p>
                  </a:txBody>
                  <a:tcPr marL="4221" marR="4221" marT="4221" marB="0" anchor="b"/>
                </a:tc>
                <a:extLst>
                  <a:ext uri="{0D108BD9-81ED-4DB2-BD59-A6C34878D82A}">
                    <a16:rowId xmlns:a16="http://schemas.microsoft.com/office/drawing/2014/main" val="444548940"/>
                  </a:ext>
                </a:extLst>
              </a:tr>
              <a:tr h="159367">
                <a:tc>
                  <a:txBody>
                    <a:bodyPr/>
                    <a:lstStyle/>
                    <a:p>
                      <a:pPr algn="l" fontAlgn="b"/>
                      <a:r>
                        <a:rPr lang="en-US" sz="800" u="none" strike="noStrike">
                          <a:effectLst/>
                        </a:rPr>
                        <a:t>GA</a:t>
                      </a:r>
                      <a:endParaRPr lang="en-US" sz="800" b="0" i="0" u="none" strike="noStrike">
                        <a:effectLst/>
                        <a:latin typeface="Calibri" panose="020F0502020204030204" pitchFamily="34" charset="0"/>
                      </a:endParaRPr>
                    </a:p>
                  </a:txBody>
                  <a:tcPr marL="4221" marR="4221" marT="4221" marB="0" anchor="b"/>
                </a:tc>
                <a:tc>
                  <a:txBody>
                    <a:bodyPr/>
                    <a:lstStyle/>
                    <a:p>
                      <a:pPr algn="r" fontAlgn="b"/>
                      <a:r>
                        <a:rPr lang="en-US" sz="800" u="none" strike="noStrike">
                          <a:effectLst/>
                        </a:rPr>
                        <a:t>$91,200.86 </a:t>
                      </a:r>
                      <a:endParaRPr lang="en-US" sz="800" b="0" i="0" u="none" strike="noStrike">
                        <a:effectLst/>
                        <a:latin typeface="Calibri" panose="020F0502020204030204" pitchFamily="34" charset="0"/>
                      </a:endParaRPr>
                    </a:p>
                  </a:txBody>
                  <a:tcPr marL="4221" marR="4221" marT="4221" marB="0" anchor="b"/>
                </a:tc>
                <a:tc>
                  <a:txBody>
                    <a:bodyPr/>
                    <a:lstStyle/>
                    <a:p>
                      <a:pPr algn="r" fontAlgn="b"/>
                      <a:r>
                        <a:rPr lang="en-US" sz="800" u="none" strike="noStrike">
                          <a:effectLst/>
                        </a:rPr>
                        <a:t>$7,522.58 </a:t>
                      </a:r>
                      <a:endParaRPr lang="en-US" sz="800" b="0" i="0" u="none" strike="noStrike">
                        <a:effectLst/>
                        <a:latin typeface="Calibri" panose="020F0502020204030204" pitchFamily="34" charset="0"/>
                      </a:endParaRPr>
                    </a:p>
                  </a:txBody>
                  <a:tcPr marL="4221" marR="4221" marT="4221" marB="0" anchor="b"/>
                </a:tc>
                <a:extLst>
                  <a:ext uri="{0D108BD9-81ED-4DB2-BD59-A6C34878D82A}">
                    <a16:rowId xmlns:a16="http://schemas.microsoft.com/office/drawing/2014/main" val="589187867"/>
                  </a:ext>
                </a:extLst>
              </a:tr>
              <a:tr h="159367">
                <a:tc>
                  <a:txBody>
                    <a:bodyPr/>
                    <a:lstStyle/>
                    <a:p>
                      <a:pPr algn="l" fontAlgn="b"/>
                      <a:r>
                        <a:rPr lang="en-US" sz="800" u="none" strike="noStrike">
                          <a:effectLst/>
                        </a:rPr>
                        <a:t>Hydrants</a:t>
                      </a:r>
                      <a:endParaRPr lang="en-US" sz="800" b="0" i="0" u="none" strike="noStrike">
                        <a:effectLst/>
                        <a:latin typeface="Calibri" panose="020F0502020204030204" pitchFamily="34" charset="0"/>
                      </a:endParaRPr>
                    </a:p>
                  </a:txBody>
                  <a:tcPr marL="4221" marR="4221" marT="4221" marB="0" anchor="b"/>
                </a:tc>
                <a:tc>
                  <a:txBody>
                    <a:bodyPr/>
                    <a:lstStyle/>
                    <a:p>
                      <a:pPr algn="r" fontAlgn="b"/>
                      <a:r>
                        <a:rPr lang="en-US" sz="800" u="none" strike="noStrike">
                          <a:effectLst/>
                        </a:rPr>
                        <a:t>$557,742.50 </a:t>
                      </a:r>
                      <a:endParaRPr lang="en-US" sz="800" b="0" i="0" u="none" strike="noStrike">
                        <a:effectLst/>
                        <a:latin typeface="Calibri" panose="020F0502020204030204" pitchFamily="34" charset="0"/>
                      </a:endParaRPr>
                    </a:p>
                  </a:txBody>
                  <a:tcPr marL="4221" marR="4221" marT="4221" marB="0" anchor="b"/>
                </a:tc>
                <a:tc>
                  <a:txBody>
                    <a:bodyPr/>
                    <a:lstStyle/>
                    <a:p>
                      <a:pPr algn="r" fontAlgn="b"/>
                      <a:r>
                        <a:rPr lang="en-US" sz="800" u="none" strike="noStrike">
                          <a:effectLst/>
                        </a:rPr>
                        <a:t>$420,398.75 </a:t>
                      </a:r>
                      <a:endParaRPr lang="en-US" sz="800" b="0" i="0" u="none" strike="noStrike">
                        <a:effectLst/>
                        <a:latin typeface="Calibri" panose="020F0502020204030204" pitchFamily="34" charset="0"/>
                      </a:endParaRPr>
                    </a:p>
                  </a:txBody>
                  <a:tcPr marL="4221" marR="4221" marT="4221" marB="0" anchor="b"/>
                </a:tc>
                <a:extLst>
                  <a:ext uri="{0D108BD9-81ED-4DB2-BD59-A6C34878D82A}">
                    <a16:rowId xmlns:a16="http://schemas.microsoft.com/office/drawing/2014/main" val="4025761881"/>
                  </a:ext>
                </a:extLst>
              </a:tr>
              <a:tr h="159367">
                <a:tc>
                  <a:txBody>
                    <a:bodyPr/>
                    <a:lstStyle/>
                    <a:p>
                      <a:pPr algn="l" fontAlgn="b"/>
                      <a:r>
                        <a:rPr lang="en-US" sz="800" u="none" strike="noStrike">
                          <a:effectLst/>
                        </a:rPr>
                        <a:t>Insurance</a:t>
                      </a:r>
                      <a:endParaRPr lang="en-US" sz="800" b="0" i="0" u="none" strike="noStrike">
                        <a:effectLst/>
                        <a:latin typeface="Calibri" panose="020F0502020204030204" pitchFamily="34" charset="0"/>
                      </a:endParaRPr>
                    </a:p>
                  </a:txBody>
                  <a:tcPr marL="4221" marR="4221" marT="4221" marB="0" anchor="b"/>
                </a:tc>
                <a:tc>
                  <a:txBody>
                    <a:bodyPr/>
                    <a:lstStyle/>
                    <a:p>
                      <a:pPr algn="r" fontAlgn="b"/>
                      <a:r>
                        <a:rPr lang="en-US" sz="800" u="none" strike="noStrike">
                          <a:effectLst/>
                        </a:rPr>
                        <a:t>$111,983.00 </a:t>
                      </a:r>
                      <a:endParaRPr lang="en-US" sz="800" b="0" i="0" u="none" strike="noStrike">
                        <a:effectLst/>
                        <a:latin typeface="Calibri" panose="020F0502020204030204" pitchFamily="34" charset="0"/>
                      </a:endParaRPr>
                    </a:p>
                  </a:txBody>
                  <a:tcPr marL="4221" marR="4221" marT="4221" marB="0" anchor="b"/>
                </a:tc>
                <a:tc>
                  <a:txBody>
                    <a:bodyPr/>
                    <a:lstStyle/>
                    <a:p>
                      <a:pPr algn="r" fontAlgn="b"/>
                      <a:r>
                        <a:rPr lang="en-US" sz="800" u="none" strike="noStrike">
                          <a:effectLst/>
                        </a:rPr>
                        <a:t>$93,575.52 </a:t>
                      </a:r>
                      <a:endParaRPr lang="en-US" sz="800" b="0" i="0" u="none" strike="noStrike">
                        <a:effectLst/>
                        <a:latin typeface="Calibri" panose="020F0502020204030204" pitchFamily="34" charset="0"/>
                      </a:endParaRPr>
                    </a:p>
                  </a:txBody>
                  <a:tcPr marL="4221" marR="4221" marT="4221" marB="0" anchor="b"/>
                </a:tc>
                <a:extLst>
                  <a:ext uri="{0D108BD9-81ED-4DB2-BD59-A6C34878D82A}">
                    <a16:rowId xmlns:a16="http://schemas.microsoft.com/office/drawing/2014/main" val="1169248177"/>
                  </a:ext>
                </a:extLst>
              </a:tr>
              <a:tr h="159367">
                <a:tc>
                  <a:txBody>
                    <a:bodyPr/>
                    <a:lstStyle/>
                    <a:p>
                      <a:pPr algn="l" fontAlgn="b"/>
                      <a:r>
                        <a:rPr lang="en-US" sz="800" u="none" strike="noStrike">
                          <a:effectLst/>
                        </a:rPr>
                        <a:t>Legal</a:t>
                      </a:r>
                      <a:endParaRPr lang="en-US" sz="800" b="0" i="0" u="none" strike="noStrike">
                        <a:effectLst/>
                        <a:latin typeface="Calibri" panose="020F0502020204030204" pitchFamily="34" charset="0"/>
                      </a:endParaRPr>
                    </a:p>
                  </a:txBody>
                  <a:tcPr marL="4221" marR="4221" marT="4221" marB="0" anchor="b"/>
                </a:tc>
                <a:tc>
                  <a:txBody>
                    <a:bodyPr/>
                    <a:lstStyle/>
                    <a:p>
                      <a:pPr algn="r" fontAlgn="b"/>
                      <a:r>
                        <a:rPr lang="en-US" sz="800" u="none" strike="noStrike">
                          <a:effectLst/>
                        </a:rPr>
                        <a:t>$70,000.00 </a:t>
                      </a:r>
                      <a:endParaRPr lang="en-US" sz="800" b="0" i="0" u="none" strike="noStrike">
                        <a:effectLst/>
                        <a:latin typeface="Calibri" panose="020F0502020204030204" pitchFamily="34" charset="0"/>
                      </a:endParaRPr>
                    </a:p>
                  </a:txBody>
                  <a:tcPr marL="4221" marR="4221" marT="4221" marB="0" anchor="b"/>
                </a:tc>
                <a:tc>
                  <a:txBody>
                    <a:bodyPr/>
                    <a:lstStyle/>
                    <a:p>
                      <a:pPr algn="r" fontAlgn="b"/>
                      <a:r>
                        <a:rPr lang="en-US" sz="800" u="none" strike="noStrike">
                          <a:effectLst/>
                        </a:rPr>
                        <a:t>$53,317.80 </a:t>
                      </a:r>
                      <a:endParaRPr lang="en-US" sz="800" b="0" i="0" u="none" strike="noStrike">
                        <a:effectLst/>
                        <a:latin typeface="Calibri" panose="020F0502020204030204" pitchFamily="34" charset="0"/>
                      </a:endParaRPr>
                    </a:p>
                  </a:txBody>
                  <a:tcPr marL="4221" marR="4221" marT="4221" marB="0" anchor="b"/>
                </a:tc>
                <a:extLst>
                  <a:ext uri="{0D108BD9-81ED-4DB2-BD59-A6C34878D82A}">
                    <a16:rowId xmlns:a16="http://schemas.microsoft.com/office/drawing/2014/main" val="1238752978"/>
                  </a:ext>
                </a:extLst>
              </a:tr>
              <a:tr h="159367">
                <a:tc>
                  <a:txBody>
                    <a:bodyPr/>
                    <a:lstStyle/>
                    <a:p>
                      <a:pPr algn="l" fontAlgn="b"/>
                      <a:r>
                        <a:rPr lang="en-US" sz="800" u="none" strike="noStrike">
                          <a:effectLst/>
                        </a:rPr>
                        <a:t>Library</a:t>
                      </a:r>
                      <a:endParaRPr lang="en-US" sz="800" b="0" i="0" u="none" strike="noStrike">
                        <a:effectLst/>
                        <a:latin typeface="Calibri" panose="020F0502020204030204" pitchFamily="34" charset="0"/>
                      </a:endParaRPr>
                    </a:p>
                  </a:txBody>
                  <a:tcPr marL="4221" marR="4221" marT="4221" marB="0" anchor="b"/>
                </a:tc>
                <a:tc>
                  <a:txBody>
                    <a:bodyPr/>
                    <a:lstStyle/>
                    <a:p>
                      <a:pPr algn="r" fontAlgn="b"/>
                      <a:r>
                        <a:rPr lang="en-US" sz="800" u="none" strike="noStrike">
                          <a:effectLst/>
                        </a:rPr>
                        <a:t>$428,498.81 </a:t>
                      </a:r>
                      <a:endParaRPr lang="en-US" sz="800" b="0" i="0" u="none" strike="noStrike">
                        <a:effectLst/>
                        <a:latin typeface="Calibri" panose="020F0502020204030204" pitchFamily="34" charset="0"/>
                      </a:endParaRPr>
                    </a:p>
                  </a:txBody>
                  <a:tcPr marL="4221" marR="4221" marT="4221" marB="0" anchor="b"/>
                </a:tc>
                <a:tc>
                  <a:txBody>
                    <a:bodyPr/>
                    <a:lstStyle/>
                    <a:p>
                      <a:pPr algn="r" fontAlgn="b"/>
                      <a:r>
                        <a:rPr lang="en-US" sz="800" u="none" strike="noStrike">
                          <a:effectLst/>
                        </a:rPr>
                        <a:t>$261,960.89 </a:t>
                      </a:r>
                      <a:endParaRPr lang="en-US" sz="800" b="0" i="0" u="none" strike="noStrike">
                        <a:effectLst/>
                        <a:latin typeface="Calibri" panose="020F0502020204030204" pitchFamily="34" charset="0"/>
                      </a:endParaRPr>
                    </a:p>
                  </a:txBody>
                  <a:tcPr marL="4221" marR="4221" marT="4221" marB="0" anchor="b"/>
                </a:tc>
                <a:extLst>
                  <a:ext uri="{0D108BD9-81ED-4DB2-BD59-A6C34878D82A}">
                    <a16:rowId xmlns:a16="http://schemas.microsoft.com/office/drawing/2014/main" val="2133670879"/>
                  </a:ext>
                </a:extLst>
              </a:tr>
              <a:tr h="159367">
                <a:tc>
                  <a:txBody>
                    <a:bodyPr/>
                    <a:lstStyle/>
                    <a:p>
                      <a:pPr algn="l" fontAlgn="b"/>
                      <a:r>
                        <a:rPr lang="en-US" sz="800" u="none" strike="noStrike">
                          <a:effectLst/>
                        </a:rPr>
                        <a:t>Lisbon Communications Center</a:t>
                      </a:r>
                      <a:endParaRPr lang="en-US" sz="800" b="0" i="0" u="none" strike="noStrike">
                        <a:effectLst/>
                        <a:latin typeface="Calibri" panose="020F0502020204030204" pitchFamily="34" charset="0"/>
                      </a:endParaRPr>
                    </a:p>
                  </a:txBody>
                  <a:tcPr marL="4221" marR="4221" marT="4221" marB="0" anchor="b"/>
                </a:tc>
                <a:tc>
                  <a:txBody>
                    <a:bodyPr/>
                    <a:lstStyle/>
                    <a:p>
                      <a:pPr algn="r" fontAlgn="b"/>
                      <a:r>
                        <a:rPr lang="en-US" sz="800" u="none" strike="noStrike">
                          <a:effectLst/>
                        </a:rPr>
                        <a:t>$391,218.04 </a:t>
                      </a:r>
                      <a:endParaRPr lang="en-US" sz="800" b="0" i="0" u="none" strike="noStrike">
                        <a:effectLst/>
                        <a:latin typeface="Calibri" panose="020F0502020204030204" pitchFamily="34" charset="0"/>
                      </a:endParaRPr>
                    </a:p>
                  </a:txBody>
                  <a:tcPr marL="4221" marR="4221" marT="4221" marB="0" anchor="b"/>
                </a:tc>
                <a:tc>
                  <a:txBody>
                    <a:bodyPr/>
                    <a:lstStyle/>
                    <a:p>
                      <a:pPr algn="r" fontAlgn="b"/>
                      <a:r>
                        <a:rPr lang="en-US" sz="800" u="none" strike="noStrike">
                          <a:effectLst/>
                        </a:rPr>
                        <a:t>$228,488.72 </a:t>
                      </a:r>
                      <a:endParaRPr lang="en-US" sz="800" b="0" i="0" u="none" strike="noStrike">
                        <a:effectLst/>
                        <a:latin typeface="Calibri" panose="020F0502020204030204" pitchFamily="34" charset="0"/>
                      </a:endParaRPr>
                    </a:p>
                  </a:txBody>
                  <a:tcPr marL="4221" marR="4221" marT="4221" marB="0" anchor="b"/>
                </a:tc>
                <a:extLst>
                  <a:ext uri="{0D108BD9-81ED-4DB2-BD59-A6C34878D82A}">
                    <a16:rowId xmlns:a16="http://schemas.microsoft.com/office/drawing/2014/main" val="3836251371"/>
                  </a:ext>
                </a:extLst>
              </a:tr>
              <a:tr h="159367">
                <a:tc>
                  <a:txBody>
                    <a:bodyPr/>
                    <a:lstStyle/>
                    <a:p>
                      <a:pPr algn="l" fontAlgn="b"/>
                      <a:r>
                        <a:rPr lang="en-US" sz="800" u="none" strike="noStrike">
                          <a:effectLst/>
                        </a:rPr>
                        <a:t>Parks and Rec</a:t>
                      </a:r>
                      <a:endParaRPr lang="en-US" sz="800" b="0" i="0" u="none" strike="noStrike">
                        <a:effectLst/>
                        <a:latin typeface="Calibri" panose="020F0502020204030204" pitchFamily="34" charset="0"/>
                      </a:endParaRPr>
                    </a:p>
                  </a:txBody>
                  <a:tcPr marL="4221" marR="4221" marT="4221" marB="0" anchor="b"/>
                </a:tc>
                <a:tc>
                  <a:txBody>
                    <a:bodyPr/>
                    <a:lstStyle/>
                    <a:p>
                      <a:pPr algn="r" fontAlgn="b"/>
                      <a:r>
                        <a:rPr lang="en-US" sz="800" u="none" strike="noStrike">
                          <a:effectLst/>
                        </a:rPr>
                        <a:t>$743,150.50 </a:t>
                      </a:r>
                      <a:endParaRPr lang="en-US" sz="800" b="0" i="0" u="none" strike="noStrike">
                        <a:effectLst/>
                        <a:latin typeface="Calibri" panose="020F0502020204030204" pitchFamily="34" charset="0"/>
                      </a:endParaRPr>
                    </a:p>
                  </a:txBody>
                  <a:tcPr marL="4221" marR="4221" marT="4221" marB="0" anchor="b"/>
                </a:tc>
                <a:tc>
                  <a:txBody>
                    <a:bodyPr/>
                    <a:lstStyle/>
                    <a:p>
                      <a:pPr algn="r" fontAlgn="b"/>
                      <a:r>
                        <a:rPr lang="en-US" sz="800" u="none" strike="noStrike">
                          <a:effectLst/>
                        </a:rPr>
                        <a:t>$429,696.29 </a:t>
                      </a:r>
                      <a:endParaRPr lang="en-US" sz="800" b="0" i="0" u="none" strike="noStrike">
                        <a:effectLst/>
                        <a:latin typeface="Calibri" panose="020F0502020204030204" pitchFamily="34" charset="0"/>
                      </a:endParaRPr>
                    </a:p>
                  </a:txBody>
                  <a:tcPr marL="4221" marR="4221" marT="4221" marB="0" anchor="b"/>
                </a:tc>
                <a:extLst>
                  <a:ext uri="{0D108BD9-81ED-4DB2-BD59-A6C34878D82A}">
                    <a16:rowId xmlns:a16="http://schemas.microsoft.com/office/drawing/2014/main" val="3061498695"/>
                  </a:ext>
                </a:extLst>
              </a:tr>
              <a:tr h="159367">
                <a:tc>
                  <a:txBody>
                    <a:bodyPr/>
                    <a:lstStyle/>
                    <a:p>
                      <a:pPr algn="l" fontAlgn="b"/>
                      <a:r>
                        <a:rPr lang="en-US" sz="800" u="none" strike="noStrike">
                          <a:effectLst/>
                        </a:rPr>
                        <a:t>Planning Board</a:t>
                      </a:r>
                      <a:endParaRPr lang="en-US" sz="800" b="0" i="0" u="none" strike="noStrike">
                        <a:effectLst/>
                        <a:latin typeface="Calibri" panose="020F0502020204030204" pitchFamily="34" charset="0"/>
                      </a:endParaRPr>
                    </a:p>
                  </a:txBody>
                  <a:tcPr marL="4221" marR="4221" marT="4221" marB="0" anchor="b"/>
                </a:tc>
                <a:tc>
                  <a:txBody>
                    <a:bodyPr/>
                    <a:lstStyle/>
                    <a:p>
                      <a:pPr algn="r" fontAlgn="b"/>
                      <a:r>
                        <a:rPr lang="en-US" sz="800" u="none" strike="noStrike">
                          <a:effectLst/>
                        </a:rPr>
                        <a:t>$8,289.70 </a:t>
                      </a:r>
                      <a:endParaRPr lang="en-US" sz="800" b="0" i="0" u="none" strike="noStrike">
                        <a:effectLst/>
                        <a:latin typeface="Calibri" panose="020F0502020204030204" pitchFamily="34" charset="0"/>
                      </a:endParaRPr>
                    </a:p>
                  </a:txBody>
                  <a:tcPr marL="4221" marR="4221" marT="4221" marB="0" anchor="b"/>
                </a:tc>
                <a:tc>
                  <a:txBody>
                    <a:bodyPr/>
                    <a:lstStyle/>
                    <a:p>
                      <a:pPr algn="r" fontAlgn="b"/>
                      <a:r>
                        <a:rPr lang="en-US" sz="800" u="none" strike="noStrike">
                          <a:effectLst/>
                        </a:rPr>
                        <a:t>$17,016.04 </a:t>
                      </a:r>
                      <a:endParaRPr lang="en-US" sz="800" b="0" i="0" u="none" strike="noStrike">
                        <a:effectLst/>
                        <a:latin typeface="Calibri" panose="020F0502020204030204" pitchFamily="34" charset="0"/>
                      </a:endParaRPr>
                    </a:p>
                  </a:txBody>
                  <a:tcPr marL="4221" marR="4221" marT="4221" marB="0" anchor="b"/>
                </a:tc>
                <a:extLst>
                  <a:ext uri="{0D108BD9-81ED-4DB2-BD59-A6C34878D82A}">
                    <a16:rowId xmlns:a16="http://schemas.microsoft.com/office/drawing/2014/main" val="3497666813"/>
                  </a:ext>
                </a:extLst>
              </a:tr>
              <a:tr h="159367">
                <a:tc>
                  <a:txBody>
                    <a:bodyPr/>
                    <a:lstStyle/>
                    <a:p>
                      <a:pPr algn="l" fontAlgn="b"/>
                      <a:r>
                        <a:rPr lang="en-US" sz="800" u="none" strike="noStrike">
                          <a:effectLst/>
                        </a:rPr>
                        <a:t>Police</a:t>
                      </a:r>
                      <a:endParaRPr lang="en-US" sz="800" b="0" i="0" u="none" strike="noStrike">
                        <a:effectLst/>
                        <a:latin typeface="Calibri" panose="020F0502020204030204" pitchFamily="34" charset="0"/>
                      </a:endParaRPr>
                    </a:p>
                  </a:txBody>
                  <a:tcPr marL="4221" marR="4221" marT="4221" marB="0" anchor="b"/>
                </a:tc>
                <a:tc>
                  <a:txBody>
                    <a:bodyPr/>
                    <a:lstStyle/>
                    <a:p>
                      <a:pPr algn="r" fontAlgn="b"/>
                      <a:r>
                        <a:rPr lang="en-US" sz="800" u="none" strike="noStrike">
                          <a:effectLst/>
                        </a:rPr>
                        <a:t>$2,362,783.38 </a:t>
                      </a:r>
                      <a:endParaRPr lang="en-US" sz="800" b="0" i="0" u="none" strike="noStrike">
                        <a:effectLst/>
                        <a:latin typeface="Calibri" panose="020F0502020204030204" pitchFamily="34" charset="0"/>
                      </a:endParaRPr>
                    </a:p>
                  </a:txBody>
                  <a:tcPr marL="4221" marR="4221" marT="4221" marB="0" anchor="b"/>
                </a:tc>
                <a:tc>
                  <a:txBody>
                    <a:bodyPr/>
                    <a:lstStyle/>
                    <a:p>
                      <a:pPr algn="r" fontAlgn="b"/>
                      <a:r>
                        <a:rPr lang="en-US" sz="800" u="none" strike="noStrike">
                          <a:effectLst/>
                        </a:rPr>
                        <a:t>$1,374,198.56 </a:t>
                      </a:r>
                      <a:endParaRPr lang="en-US" sz="800" b="0" i="0" u="none" strike="noStrike">
                        <a:effectLst/>
                        <a:latin typeface="Calibri" panose="020F0502020204030204" pitchFamily="34" charset="0"/>
                      </a:endParaRPr>
                    </a:p>
                  </a:txBody>
                  <a:tcPr marL="4221" marR="4221" marT="4221" marB="0" anchor="b"/>
                </a:tc>
                <a:extLst>
                  <a:ext uri="{0D108BD9-81ED-4DB2-BD59-A6C34878D82A}">
                    <a16:rowId xmlns:a16="http://schemas.microsoft.com/office/drawing/2014/main" val="3031505937"/>
                  </a:ext>
                </a:extLst>
              </a:tr>
              <a:tr h="159367">
                <a:tc>
                  <a:txBody>
                    <a:bodyPr/>
                    <a:lstStyle/>
                    <a:p>
                      <a:pPr algn="l" fontAlgn="b"/>
                      <a:r>
                        <a:rPr lang="en-US" sz="800" u="none" strike="noStrike">
                          <a:effectLst/>
                        </a:rPr>
                        <a:t>Public Works</a:t>
                      </a:r>
                      <a:endParaRPr lang="en-US" sz="800" b="0" i="0" u="none" strike="noStrike">
                        <a:effectLst/>
                        <a:latin typeface="Calibri" panose="020F0502020204030204" pitchFamily="34" charset="0"/>
                      </a:endParaRPr>
                    </a:p>
                  </a:txBody>
                  <a:tcPr marL="4221" marR="4221" marT="4221" marB="0" anchor="b"/>
                </a:tc>
                <a:tc>
                  <a:txBody>
                    <a:bodyPr/>
                    <a:lstStyle/>
                    <a:p>
                      <a:pPr algn="r" fontAlgn="b"/>
                      <a:r>
                        <a:rPr lang="en-US" sz="800" u="none" strike="noStrike">
                          <a:effectLst/>
                        </a:rPr>
                        <a:t>$2,190,537.31 </a:t>
                      </a:r>
                      <a:endParaRPr lang="en-US" sz="800" b="0" i="0" u="none" strike="noStrike">
                        <a:effectLst/>
                        <a:latin typeface="Calibri" panose="020F0502020204030204" pitchFamily="34" charset="0"/>
                      </a:endParaRPr>
                    </a:p>
                  </a:txBody>
                  <a:tcPr marL="4221" marR="4221" marT="4221" marB="0" anchor="b"/>
                </a:tc>
                <a:tc>
                  <a:txBody>
                    <a:bodyPr/>
                    <a:lstStyle/>
                    <a:p>
                      <a:pPr algn="r" fontAlgn="b"/>
                      <a:r>
                        <a:rPr lang="en-US" sz="800" u="none" strike="noStrike">
                          <a:effectLst/>
                        </a:rPr>
                        <a:t>$630,685.96 </a:t>
                      </a:r>
                      <a:endParaRPr lang="en-US" sz="800" b="0" i="0" u="none" strike="noStrike">
                        <a:effectLst/>
                        <a:latin typeface="Calibri" panose="020F0502020204030204" pitchFamily="34" charset="0"/>
                      </a:endParaRPr>
                    </a:p>
                  </a:txBody>
                  <a:tcPr marL="4221" marR="4221" marT="4221" marB="0" anchor="b"/>
                </a:tc>
                <a:extLst>
                  <a:ext uri="{0D108BD9-81ED-4DB2-BD59-A6C34878D82A}">
                    <a16:rowId xmlns:a16="http://schemas.microsoft.com/office/drawing/2014/main" val="435601584"/>
                  </a:ext>
                </a:extLst>
              </a:tr>
              <a:tr h="159367">
                <a:tc>
                  <a:txBody>
                    <a:bodyPr/>
                    <a:lstStyle/>
                    <a:p>
                      <a:pPr algn="l" fontAlgn="b"/>
                      <a:r>
                        <a:rPr lang="en-US" sz="800" u="none" strike="noStrike">
                          <a:effectLst/>
                        </a:rPr>
                        <a:t>School</a:t>
                      </a:r>
                      <a:endParaRPr lang="en-US" sz="800" b="0" i="0" u="none" strike="noStrike">
                        <a:effectLst/>
                        <a:latin typeface="Calibri" panose="020F0502020204030204" pitchFamily="34" charset="0"/>
                      </a:endParaRPr>
                    </a:p>
                  </a:txBody>
                  <a:tcPr marL="4221" marR="4221" marT="4221" marB="0" anchor="b"/>
                </a:tc>
                <a:tc>
                  <a:txBody>
                    <a:bodyPr/>
                    <a:lstStyle/>
                    <a:p>
                      <a:pPr algn="r" fontAlgn="b"/>
                      <a:r>
                        <a:rPr lang="en-US" sz="800" u="none" strike="noStrike">
                          <a:effectLst/>
                        </a:rPr>
                        <a:t>$8,277,313.00 </a:t>
                      </a:r>
                      <a:endParaRPr lang="en-US" sz="800" b="0" i="0" u="none" strike="noStrike">
                        <a:effectLst/>
                        <a:latin typeface="Calibri" panose="020F0502020204030204" pitchFamily="34" charset="0"/>
                      </a:endParaRPr>
                    </a:p>
                  </a:txBody>
                  <a:tcPr marL="4221" marR="4221" marT="4221" marB="0" anchor="b"/>
                </a:tc>
                <a:tc>
                  <a:txBody>
                    <a:bodyPr/>
                    <a:lstStyle/>
                    <a:p>
                      <a:pPr algn="r" fontAlgn="b"/>
                      <a:r>
                        <a:rPr lang="en-US" sz="800" u="none" strike="noStrike">
                          <a:effectLst/>
                        </a:rPr>
                        <a:t>$5,518,208.64 </a:t>
                      </a:r>
                      <a:endParaRPr lang="en-US" sz="800" b="0" i="0" u="none" strike="noStrike">
                        <a:effectLst/>
                        <a:latin typeface="Calibri" panose="020F0502020204030204" pitchFamily="34" charset="0"/>
                      </a:endParaRPr>
                    </a:p>
                  </a:txBody>
                  <a:tcPr marL="4221" marR="4221" marT="4221" marB="0" anchor="b"/>
                </a:tc>
                <a:extLst>
                  <a:ext uri="{0D108BD9-81ED-4DB2-BD59-A6C34878D82A}">
                    <a16:rowId xmlns:a16="http://schemas.microsoft.com/office/drawing/2014/main" val="3589884583"/>
                  </a:ext>
                </a:extLst>
              </a:tr>
              <a:tr h="159367">
                <a:tc>
                  <a:txBody>
                    <a:bodyPr/>
                    <a:lstStyle/>
                    <a:p>
                      <a:pPr algn="l" fontAlgn="b"/>
                      <a:r>
                        <a:rPr lang="en-US" sz="800" u="none" strike="noStrike">
                          <a:effectLst/>
                        </a:rPr>
                        <a:t>Solid Waste</a:t>
                      </a:r>
                      <a:endParaRPr lang="en-US" sz="800" b="0" i="0" u="none" strike="noStrike">
                        <a:effectLst/>
                        <a:latin typeface="Calibri" panose="020F0502020204030204" pitchFamily="34" charset="0"/>
                      </a:endParaRPr>
                    </a:p>
                  </a:txBody>
                  <a:tcPr marL="4221" marR="4221" marT="4221" marB="0" anchor="b"/>
                </a:tc>
                <a:tc>
                  <a:txBody>
                    <a:bodyPr/>
                    <a:lstStyle/>
                    <a:p>
                      <a:pPr algn="r" fontAlgn="b"/>
                      <a:r>
                        <a:rPr lang="en-US" sz="800" u="none" strike="noStrike">
                          <a:effectLst/>
                        </a:rPr>
                        <a:t>$502,213.37 </a:t>
                      </a:r>
                      <a:endParaRPr lang="en-US" sz="800" b="0" i="0" u="none" strike="noStrike">
                        <a:effectLst/>
                        <a:latin typeface="Calibri" panose="020F0502020204030204" pitchFamily="34" charset="0"/>
                      </a:endParaRPr>
                    </a:p>
                  </a:txBody>
                  <a:tcPr marL="4221" marR="4221" marT="4221" marB="0" anchor="b"/>
                </a:tc>
                <a:tc>
                  <a:txBody>
                    <a:bodyPr/>
                    <a:lstStyle/>
                    <a:p>
                      <a:pPr algn="r" fontAlgn="b"/>
                      <a:r>
                        <a:rPr lang="en-US" sz="800" u="none" strike="noStrike">
                          <a:effectLst/>
                        </a:rPr>
                        <a:t>$167,007.92 </a:t>
                      </a:r>
                      <a:endParaRPr lang="en-US" sz="800" b="0" i="0" u="none" strike="noStrike">
                        <a:effectLst/>
                        <a:latin typeface="Calibri" panose="020F0502020204030204" pitchFamily="34" charset="0"/>
                      </a:endParaRPr>
                    </a:p>
                  </a:txBody>
                  <a:tcPr marL="4221" marR="4221" marT="4221" marB="0" anchor="b"/>
                </a:tc>
                <a:extLst>
                  <a:ext uri="{0D108BD9-81ED-4DB2-BD59-A6C34878D82A}">
                    <a16:rowId xmlns:a16="http://schemas.microsoft.com/office/drawing/2014/main" val="269504548"/>
                  </a:ext>
                </a:extLst>
              </a:tr>
              <a:tr h="159367">
                <a:tc>
                  <a:txBody>
                    <a:bodyPr/>
                    <a:lstStyle/>
                    <a:p>
                      <a:pPr algn="l" fontAlgn="b"/>
                      <a:r>
                        <a:rPr lang="en-US" sz="800" u="none" strike="noStrike">
                          <a:effectLst/>
                        </a:rPr>
                        <a:t>Streetlights</a:t>
                      </a:r>
                      <a:endParaRPr lang="en-US" sz="800" b="0" i="0" u="none" strike="noStrike">
                        <a:effectLst/>
                        <a:latin typeface="Calibri" panose="020F0502020204030204" pitchFamily="34" charset="0"/>
                      </a:endParaRPr>
                    </a:p>
                  </a:txBody>
                  <a:tcPr marL="4221" marR="4221" marT="4221" marB="0" anchor="b"/>
                </a:tc>
                <a:tc>
                  <a:txBody>
                    <a:bodyPr/>
                    <a:lstStyle/>
                    <a:p>
                      <a:pPr algn="r" fontAlgn="b"/>
                      <a:r>
                        <a:rPr lang="en-US" sz="800" u="none" strike="noStrike">
                          <a:effectLst/>
                        </a:rPr>
                        <a:t>$102,680.09 </a:t>
                      </a:r>
                      <a:endParaRPr lang="en-US" sz="800" b="0" i="0" u="none" strike="noStrike">
                        <a:effectLst/>
                        <a:latin typeface="Calibri" panose="020F0502020204030204" pitchFamily="34" charset="0"/>
                      </a:endParaRPr>
                    </a:p>
                  </a:txBody>
                  <a:tcPr marL="4221" marR="4221" marT="4221" marB="0" anchor="b"/>
                </a:tc>
                <a:tc>
                  <a:txBody>
                    <a:bodyPr/>
                    <a:lstStyle/>
                    <a:p>
                      <a:pPr algn="r" fontAlgn="b"/>
                      <a:r>
                        <a:rPr lang="en-US" sz="800" u="none" strike="noStrike">
                          <a:effectLst/>
                        </a:rPr>
                        <a:t>$44,666.42 </a:t>
                      </a:r>
                      <a:endParaRPr lang="en-US" sz="800" b="0" i="0" u="none" strike="noStrike">
                        <a:effectLst/>
                        <a:latin typeface="Calibri" panose="020F0502020204030204" pitchFamily="34" charset="0"/>
                      </a:endParaRPr>
                    </a:p>
                  </a:txBody>
                  <a:tcPr marL="4221" marR="4221" marT="4221" marB="0" anchor="b"/>
                </a:tc>
                <a:extLst>
                  <a:ext uri="{0D108BD9-81ED-4DB2-BD59-A6C34878D82A}">
                    <a16:rowId xmlns:a16="http://schemas.microsoft.com/office/drawing/2014/main" val="2827322186"/>
                  </a:ext>
                </a:extLst>
              </a:tr>
              <a:tr h="159367">
                <a:tc>
                  <a:txBody>
                    <a:bodyPr/>
                    <a:lstStyle/>
                    <a:p>
                      <a:pPr algn="l" fontAlgn="b"/>
                      <a:r>
                        <a:rPr lang="en-US" sz="800" u="none" strike="noStrike">
                          <a:effectLst/>
                        </a:rPr>
                        <a:t>Technology</a:t>
                      </a:r>
                      <a:endParaRPr lang="en-US" sz="800" b="0" i="0" u="none" strike="noStrike">
                        <a:effectLst/>
                        <a:latin typeface="Calibri" panose="020F0502020204030204" pitchFamily="34" charset="0"/>
                      </a:endParaRPr>
                    </a:p>
                  </a:txBody>
                  <a:tcPr marL="4221" marR="4221" marT="4221" marB="0" anchor="b"/>
                </a:tc>
                <a:tc>
                  <a:txBody>
                    <a:bodyPr/>
                    <a:lstStyle/>
                    <a:p>
                      <a:pPr algn="r" fontAlgn="b"/>
                      <a:r>
                        <a:rPr lang="en-US" sz="800" u="none" strike="noStrike">
                          <a:effectLst/>
                        </a:rPr>
                        <a:t>$302,205.10 </a:t>
                      </a:r>
                      <a:endParaRPr lang="en-US" sz="800" b="0" i="0" u="none" strike="noStrike">
                        <a:effectLst/>
                        <a:latin typeface="Calibri" panose="020F0502020204030204" pitchFamily="34" charset="0"/>
                      </a:endParaRPr>
                    </a:p>
                  </a:txBody>
                  <a:tcPr marL="4221" marR="4221" marT="4221" marB="0" anchor="b"/>
                </a:tc>
                <a:tc>
                  <a:txBody>
                    <a:bodyPr/>
                    <a:lstStyle/>
                    <a:p>
                      <a:pPr algn="r" fontAlgn="b"/>
                      <a:r>
                        <a:rPr lang="en-US" sz="800" u="none" strike="noStrike">
                          <a:effectLst/>
                        </a:rPr>
                        <a:t>$326,455.28 </a:t>
                      </a:r>
                      <a:endParaRPr lang="en-US" sz="800" b="0" i="0" u="none" strike="noStrike">
                        <a:effectLst/>
                        <a:latin typeface="Calibri" panose="020F0502020204030204" pitchFamily="34" charset="0"/>
                      </a:endParaRPr>
                    </a:p>
                  </a:txBody>
                  <a:tcPr marL="4221" marR="4221" marT="4221" marB="0" anchor="b"/>
                </a:tc>
                <a:extLst>
                  <a:ext uri="{0D108BD9-81ED-4DB2-BD59-A6C34878D82A}">
                    <a16:rowId xmlns:a16="http://schemas.microsoft.com/office/drawing/2014/main" val="3459109078"/>
                  </a:ext>
                </a:extLst>
              </a:tr>
              <a:tr h="159367">
                <a:tc>
                  <a:txBody>
                    <a:bodyPr/>
                    <a:lstStyle/>
                    <a:p>
                      <a:pPr algn="l" fontAlgn="b"/>
                      <a:r>
                        <a:rPr lang="en-US" sz="800" u="none" strike="noStrike">
                          <a:effectLst/>
                        </a:rPr>
                        <a:t>TIF</a:t>
                      </a:r>
                      <a:endParaRPr lang="en-US" sz="800" b="0" i="0" u="none" strike="noStrike">
                        <a:effectLst/>
                        <a:latin typeface="Calibri" panose="020F0502020204030204" pitchFamily="34" charset="0"/>
                      </a:endParaRPr>
                    </a:p>
                  </a:txBody>
                  <a:tcPr marL="4221" marR="4221" marT="4221" marB="0" anchor="b"/>
                </a:tc>
                <a:tc>
                  <a:txBody>
                    <a:bodyPr/>
                    <a:lstStyle/>
                    <a:p>
                      <a:pPr algn="r" fontAlgn="b"/>
                      <a:r>
                        <a:rPr lang="en-US" sz="800" u="none" strike="noStrike">
                          <a:effectLst/>
                        </a:rPr>
                        <a:t>$273,835.12 </a:t>
                      </a:r>
                      <a:endParaRPr lang="en-US" sz="800" b="0" i="0" u="none" strike="noStrike">
                        <a:effectLst/>
                        <a:latin typeface="Calibri" panose="020F0502020204030204" pitchFamily="34" charset="0"/>
                      </a:endParaRPr>
                    </a:p>
                  </a:txBody>
                  <a:tcPr marL="4221" marR="4221" marT="4221" marB="0" anchor="b"/>
                </a:tc>
                <a:tc>
                  <a:txBody>
                    <a:bodyPr/>
                    <a:lstStyle/>
                    <a:p>
                      <a:pPr algn="r" fontAlgn="b"/>
                      <a:r>
                        <a:rPr lang="en-US" sz="800" u="none" strike="noStrike">
                          <a:effectLst/>
                        </a:rPr>
                        <a:t>$48,305.86 </a:t>
                      </a:r>
                      <a:endParaRPr lang="en-US" sz="800" b="0" i="0" u="none" strike="noStrike">
                        <a:effectLst/>
                        <a:latin typeface="Calibri" panose="020F0502020204030204" pitchFamily="34" charset="0"/>
                      </a:endParaRPr>
                    </a:p>
                  </a:txBody>
                  <a:tcPr marL="4221" marR="4221" marT="4221" marB="0" anchor="b"/>
                </a:tc>
                <a:extLst>
                  <a:ext uri="{0D108BD9-81ED-4DB2-BD59-A6C34878D82A}">
                    <a16:rowId xmlns:a16="http://schemas.microsoft.com/office/drawing/2014/main" val="2331759048"/>
                  </a:ext>
                </a:extLst>
              </a:tr>
              <a:tr h="159367">
                <a:tc>
                  <a:txBody>
                    <a:bodyPr/>
                    <a:lstStyle/>
                    <a:p>
                      <a:pPr algn="l" fontAlgn="b"/>
                      <a:r>
                        <a:rPr lang="en-US" sz="800" u="none" strike="noStrike">
                          <a:effectLst/>
                        </a:rPr>
                        <a:t>Town Manager</a:t>
                      </a:r>
                      <a:endParaRPr lang="en-US" sz="800" b="0" i="0" u="none" strike="noStrike">
                        <a:effectLst/>
                        <a:latin typeface="Calibri" panose="020F0502020204030204" pitchFamily="34" charset="0"/>
                      </a:endParaRPr>
                    </a:p>
                  </a:txBody>
                  <a:tcPr marL="4221" marR="4221" marT="4221" marB="0" anchor="b"/>
                </a:tc>
                <a:tc>
                  <a:txBody>
                    <a:bodyPr/>
                    <a:lstStyle/>
                    <a:p>
                      <a:pPr algn="r" fontAlgn="b"/>
                      <a:r>
                        <a:rPr lang="en-US" sz="800" u="none" strike="noStrike">
                          <a:effectLst/>
                        </a:rPr>
                        <a:t>$427,431.08 </a:t>
                      </a:r>
                      <a:endParaRPr lang="en-US" sz="800" b="0" i="0" u="none" strike="noStrike">
                        <a:effectLst/>
                        <a:latin typeface="Calibri" panose="020F0502020204030204" pitchFamily="34" charset="0"/>
                      </a:endParaRPr>
                    </a:p>
                  </a:txBody>
                  <a:tcPr marL="4221" marR="4221" marT="4221" marB="0" anchor="b"/>
                </a:tc>
                <a:tc>
                  <a:txBody>
                    <a:bodyPr/>
                    <a:lstStyle/>
                    <a:p>
                      <a:pPr algn="r" fontAlgn="b"/>
                      <a:r>
                        <a:rPr lang="en-US" sz="800" u="none" strike="noStrike">
                          <a:effectLst/>
                        </a:rPr>
                        <a:t>$306,555.04 </a:t>
                      </a:r>
                      <a:endParaRPr lang="en-US" sz="800" b="0" i="0" u="none" strike="noStrike">
                        <a:effectLst/>
                        <a:latin typeface="Calibri" panose="020F0502020204030204" pitchFamily="34" charset="0"/>
                      </a:endParaRPr>
                    </a:p>
                  </a:txBody>
                  <a:tcPr marL="4221" marR="4221" marT="4221" marB="0" anchor="b"/>
                </a:tc>
                <a:extLst>
                  <a:ext uri="{0D108BD9-81ED-4DB2-BD59-A6C34878D82A}">
                    <a16:rowId xmlns:a16="http://schemas.microsoft.com/office/drawing/2014/main" val="1474792271"/>
                  </a:ext>
                </a:extLst>
              </a:tr>
              <a:tr h="159367">
                <a:tc>
                  <a:txBody>
                    <a:bodyPr/>
                    <a:lstStyle/>
                    <a:p>
                      <a:pPr algn="l" fontAlgn="b"/>
                      <a:r>
                        <a:rPr lang="en-US" sz="800" u="none" strike="noStrike">
                          <a:effectLst/>
                        </a:rPr>
                        <a:t>Treasury</a:t>
                      </a:r>
                      <a:endParaRPr lang="en-US" sz="800" b="0" i="0" u="none" strike="noStrike">
                        <a:effectLst/>
                        <a:latin typeface="Calibri" panose="020F0502020204030204" pitchFamily="34" charset="0"/>
                      </a:endParaRPr>
                    </a:p>
                  </a:txBody>
                  <a:tcPr marL="4221" marR="4221" marT="4221" marB="0" anchor="b"/>
                </a:tc>
                <a:tc>
                  <a:txBody>
                    <a:bodyPr/>
                    <a:lstStyle/>
                    <a:p>
                      <a:pPr algn="r" fontAlgn="b"/>
                      <a:r>
                        <a:rPr lang="en-US" sz="800" u="none" strike="noStrike">
                          <a:effectLst/>
                        </a:rPr>
                        <a:t>($21,912,256.19)</a:t>
                      </a:r>
                      <a:endParaRPr lang="en-US" sz="800" b="0" i="0" u="none" strike="noStrike">
                        <a:effectLst/>
                        <a:latin typeface="Calibri" panose="020F0502020204030204" pitchFamily="34" charset="0"/>
                      </a:endParaRPr>
                    </a:p>
                  </a:txBody>
                  <a:tcPr marL="4221" marR="4221" marT="4221" marB="0" anchor="b"/>
                </a:tc>
                <a:tc>
                  <a:txBody>
                    <a:bodyPr/>
                    <a:lstStyle/>
                    <a:p>
                      <a:pPr algn="r" fontAlgn="b"/>
                      <a:r>
                        <a:rPr lang="en-US" sz="800" u="none" strike="noStrike">
                          <a:effectLst/>
                        </a:rPr>
                        <a:t>($17,975,868.06)</a:t>
                      </a:r>
                      <a:endParaRPr lang="en-US" sz="800" b="0" i="0" u="none" strike="noStrike">
                        <a:effectLst/>
                        <a:latin typeface="Calibri" panose="020F0502020204030204" pitchFamily="34" charset="0"/>
                      </a:endParaRPr>
                    </a:p>
                  </a:txBody>
                  <a:tcPr marL="4221" marR="4221" marT="4221" marB="0" anchor="b"/>
                </a:tc>
                <a:extLst>
                  <a:ext uri="{0D108BD9-81ED-4DB2-BD59-A6C34878D82A}">
                    <a16:rowId xmlns:a16="http://schemas.microsoft.com/office/drawing/2014/main" val="2528543849"/>
                  </a:ext>
                </a:extLst>
              </a:tr>
              <a:tr h="159367">
                <a:tc>
                  <a:txBody>
                    <a:bodyPr/>
                    <a:lstStyle/>
                    <a:p>
                      <a:pPr algn="l" fontAlgn="b"/>
                      <a:r>
                        <a:rPr lang="en-US" sz="800" u="none" strike="noStrike">
                          <a:effectLst/>
                        </a:rPr>
                        <a:t>Winter</a:t>
                      </a:r>
                      <a:endParaRPr lang="en-US" sz="800" b="0" i="0" u="none" strike="noStrike">
                        <a:effectLst/>
                        <a:latin typeface="Calibri" panose="020F0502020204030204" pitchFamily="34" charset="0"/>
                      </a:endParaRPr>
                    </a:p>
                  </a:txBody>
                  <a:tcPr marL="4221" marR="4221" marT="4221" marB="0" anchor="b"/>
                </a:tc>
                <a:tc>
                  <a:txBody>
                    <a:bodyPr/>
                    <a:lstStyle/>
                    <a:p>
                      <a:pPr algn="r" fontAlgn="b"/>
                      <a:r>
                        <a:rPr lang="en-US" sz="800" u="none" strike="noStrike">
                          <a:effectLst/>
                        </a:rPr>
                        <a:t>$462,232.28 </a:t>
                      </a:r>
                      <a:endParaRPr lang="en-US" sz="800" b="0" i="0" u="none" strike="noStrike">
                        <a:effectLst/>
                        <a:latin typeface="Calibri" panose="020F0502020204030204" pitchFamily="34" charset="0"/>
                      </a:endParaRPr>
                    </a:p>
                  </a:txBody>
                  <a:tcPr marL="4221" marR="4221" marT="4221" marB="0" anchor="b"/>
                </a:tc>
                <a:tc>
                  <a:txBody>
                    <a:bodyPr/>
                    <a:lstStyle/>
                    <a:p>
                      <a:pPr algn="r" fontAlgn="b"/>
                      <a:r>
                        <a:rPr lang="en-US" sz="800" u="none" strike="noStrike">
                          <a:effectLst/>
                        </a:rPr>
                        <a:t>$138,999.01 </a:t>
                      </a:r>
                      <a:endParaRPr lang="en-US" sz="800" b="0" i="0" u="none" strike="noStrike">
                        <a:effectLst/>
                        <a:latin typeface="Calibri" panose="020F0502020204030204" pitchFamily="34" charset="0"/>
                      </a:endParaRPr>
                    </a:p>
                  </a:txBody>
                  <a:tcPr marL="4221" marR="4221" marT="4221" marB="0" anchor="b"/>
                </a:tc>
                <a:extLst>
                  <a:ext uri="{0D108BD9-81ED-4DB2-BD59-A6C34878D82A}">
                    <a16:rowId xmlns:a16="http://schemas.microsoft.com/office/drawing/2014/main" val="745768417"/>
                  </a:ext>
                </a:extLst>
              </a:tr>
              <a:tr h="159367">
                <a:tc>
                  <a:txBody>
                    <a:bodyPr/>
                    <a:lstStyle/>
                    <a:p>
                      <a:pPr algn="l" fontAlgn="b"/>
                      <a:r>
                        <a:rPr lang="en-US" sz="800" u="none" strike="noStrike">
                          <a:effectLst/>
                        </a:rPr>
                        <a:t>Grand Total</a:t>
                      </a:r>
                      <a:endParaRPr lang="en-US" sz="800" b="1" i="0" u="none" strike="noStrike">
                        <a:solidFill>
                          <a:srgbClr val="000000"/>
                        </a:solidFill>
                        <a:effectLst/>
                        <a:latin typeface="Calibri" panose="020F0502020204030204" pitchFamily="34" charset="0"/>
                      </a:endParaRPr>
                    </a:p>
                  </a:txBody>
                  <a:tcPr marL="4221" marR="4221" marT="4221" marB="0" anchor="b"/>
                </a:tc>
                <a:tc>
                  <a:txBody>
                    <a:bodyPr/>
                    <a:lstStyle/>
                    <a:p>
                      <a:pPr algn="r" fontAlgn="b"/>
                      <a:r>
                        <a:rPr lang="en-US" sz="800" u="none" strike="noStrike">
                          <a:effectLst/>
                        </a:rPr>
                        <a:t>$588,100.55 </a:t>
                      </a:r>
                      <a:endParaRPr lang="en-US" sz="800" b="1" i="0" u="none" strike="noStrike">
                        <a:solidFill>
                          <a:srgbClr val="000000"/>
                        </a:solidFill>
                        <a:effectLst/>
                        <a:latin typeface="Calibri" panose="020F0502020204030204" pitchFamily="34" charset="0"/>
                      </a:endParaRPr>
                    </a:p>
                  </a:txBody>
                  <a:tcPr marL="4221" marR="4221" marT="4221" marB="0" anchor="b"/>
                </a:tc>
                <a:tc>
                  <a:txBody>
                    <a:bodyPr/>
                    <a:lstStyle/>
                    <a:p>
                      <a:pPr algn="r" fontAlgn="b"/>
                      <a:r>
                        <a:rPr lang="en-US" sz="800" u="none" strike="noStrike">
                          <a:effectLst/>
                        </a:rPr>
                        <a:t>($4,366,108.62)</a:t>
                      </a:r>
                      <a:endParaRPr lang="en-US" sz="800" b="1" i="0" u="none" strike="noStrike">
                        <a:solidFill>
                          <a:srgbClr val="000000"/>
                        </a:solidFill>
                        <a:effectLst/>
                        <a:latin typeface="Calibri" panose="020F0502020204030204" pitchFamily="34" charset="0"/>
                      </a:endParaRPr>
                    </a:p>
                  </a:txBody>
                  <a:tcPr marL="4221" marR="4221" marT="4221" marB="0" anchor="b"/>
                </a:tc>
                <a:extLst>
                  <a:ext uri="{0D108BD9-81ED-4DB2-BD59-A6C34878D82A}">
                    <a16:rowId xmlns:a16="http://schemas.microsoft.com/office/drawing/2014/main" val="1196018376"/>
                  </a:ext>
                </a:extLst>
              </a:tr>
            </a:tbl>
          </a:graphicData>
        </a:graphic>
      </p:graphicFrame>
    </p:spTree>
    <p:extLst>
      <p:ext uri="{BB962C8B-B14F-4D97-AF65-F5344CB8AC3E}">
        <p14:creationId xmlns:p14="http://schemas.microsoft.com/office/powerpoint/2010/main" val="25404428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0321" y="753228"/>
            <a:ext cx="9613861" cy="1080938"/>
          </a:xfrm>
        </p:spPr>
        <p:txBody>
          <a:bodyPr vert="horz" lIns="91440" tIns="45720" rIns="91440" bIns="45720" rtlCol="0" anchor="ctr">
            <a:normAutofit/>
          </a:bodyPr>
          <a:lstStyle/>
          <a:p>
            <a:r>
              <a:rPr lang="en-US"/>
              <a:t>Council Goals and Budget Impacts</a:t>
            </a:r>
          </a:p>
        </p:txBody>
      </p:sp>
      <p:sp>
        <p:nvSpPr>
          <p:cNvPr id="3" name="Slide Number Placeholder 2">
            <a:extLst>
              <a:ext uri="{FF2B5EF4-FFF2-40B4-BE49-F238E27FC236}">
                <a16:creationId xmlns:a16="http://schemas.microsoft.com/office/drawing/2014/main" id="{797AEE86-6F69-AABF-D0CB-751F033DCB85}"/>
              </a:ext>
            </a:extLst>
          </p:cNvPr>
          <p:cNvSpPr>
            <a:spLocks noGrp="1"/>
          </p:cNvSpPr>
          <p:nvPr>
            <p:ph type="sldNum" sz="quarter" idx="12"/>
          </p:nvPr>
        </p:nvSpPr>
        <p:spPr>
          <a:xfrm>
            <a:off x="10729455" y="753227"/>
            <a:ext cx="1154151" cy="1090789"/>
          </a:xfrm>
        </p:spPr>
        <p:txBody>
          <a:bodyPr vert="horz" lIns="91440" tIns="45720" rIns="91440" bIns="45720" rtlCol="0" anchor="ctr">
            <a:normAutofit/>
          </a:bodyPr>
          <a:lstStyle/>
          <a:p>
            <a:pPr defTabSz="914400">
              <a:spcAft>
                <a:spcPts val="600"/>
              </a:spcAft>
            </a:pPr>
            <a:fld id="{B1834E53-DCE9-4F53-95B5-1147261CAB02}" type="slidenum">
              <a:rPr lang="en-US" smtClean="0"/>
              <a:pPr defTabSz="914400">
                <a:spcAft>
                  <a:spcPts val="600"/>
                </a:spcAft>
              </a:pPr>
              <a:t>12</a:t>
            </a:fld>
            <a:endParaRPr lang="en-US"/>
          </a:p>
        </p:txBody>
      </p:sp>
      <p:graphicFrame>
        <p:nvGraphicFramePr>
          <p:cNvPr id="51" name="TextBox 3">
            <a:extLst>
              <a:ext uri="{FF2B5EF4-FFF2-40B4-BE49-F238E27FC236}">
                <a16:creationId xmlns:a16="http://schemas.microsoft.com/office/drawing/2014/main" id="{25411422-52D8-2B26-D563-2575A9DBB3E5}"/>
              </a:ext>
            </a:extLst>
          </p:cNvPr>
          <p:cNvGraphicFramePr/>
          <p:nvPr>
            <p:extLst>
              <p:ext uri="{D42A27DB-BD31-4B8C-83A1-F6EECF244321}">
                <p14:modId xmlns:p14="http://schemas.microsoft.com/office/powerpoint/2010/main" val="1332536946"/>
              </p:ext>
            </p:extLst>
          </p:nvPr>
        </p:nvGraphicFramePr>
        <p:xfrm>
          <a:off x="681037" y="2336800"/>
          <a:ext cx="10830641" cy="35988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976250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7" name="Picture 106">
            <a:extLst>
              <a:ext uri="{FF2B5EF4-FFF2-40B4-BE49-F238E27FC236}">
                <a16:creationId xmlns:a16="http://schemas.microsoft.com/office/drawing/2014/main" id="{5321D838-2C7E-4177-9DD3-DAC78324A2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9" name="Picture 108">
            <a:extLst>
              <a:ext uri="{FF2B5EF4-FFF2-40B4-BE49-F238E27FC236}">
                <a16:creationId xmlns:a16="http://schemas.microsoft.com/office/drawing/2014/main" id="{0146E45C-1450-4186-B501-74F221F897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111" name="Picture 110">
            <a:extLst>
              <a:ext uri="{FF2B5EF4-FFF2-40B4-BE49-F238E27FC236}">
                <a16:creationId xmlns:a16="http://schemas.microsoft.com/office/drawing/2014/main" id="{EEDDA48B-BC04-4915-ADA3-A1A9522EB0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113" name="Rectangle 112">
            <a:extLst>
              <a:ext uri="{FF2B5EF4-FFF2-40B4-BE49-F238E27FC236}">
                <a16:creationId xmlns:a16="http://schemas.microsoft.com/office/drawing/2014/main" id="{78C9D07A-5A22-4E55-B18A-47CF07E50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5" name="Rectangle 114">
            <a:extLst>
              <a:ext uri="{FF2B5EF4-FFF2-40B4-BE49-F238E27FC236}">
                <a16:creationId xmlns:a16="http://schemas.microsoft.com/office/drawing/2014/main" id="{3D71E629-0739-4A59-972B-A9E9A4500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117" name="Picture 116">
            <a:extLst>
              <a:ext uri="{FF2B5EF4-FFF2-40B4-BE49-F238E27FC236}">
                <a16:creationId xmlns:a16="http://schemas.microsoft.com/office/drawing/2014/main" id="{AF9C2BBD-AAF7-4C85-9BE4-E4C2F52353F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a:gradFill>
            <a:gsLst>
              <a:gs pos="0">
                <a:srgbClr val="F78925"/>
              </a:gs>
              <a:gs pos="50000">
                <a:srgbClr val="D54209"/>
              </a:gs>
              <a:gs pos="100000">
                <a:srgbClr val="8D0000"/>
              </a:gs>
            </a:gsLst>
            <a:lin ang="2520000" scaled="0"/>
          </a:gradFill>
        </p:spPr>
      </p:pic>
      <p:pic>
        <p:nvPicPr>
          <p:cNvPr id="119" name="Picture 118">
            <a:extLst>
              <a:ext uri="{FF2B5EF4-FFF2-40B4-BE49-F238E27FC236}">
                <a16:creationId xmlns:a16="http://schemas.microsoft.com/office/drawing/2014/main" id="{AEEF8B78-E487-4E1A-8945-35B4041B02A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1" name="Rectangle 120">
            <a:extLst>
              <a:ext uri="{FF2B5EF4-FFF2-40B4-BE49-F238E27FC236}">
                <a16:creationId xmlns:a16="http://schemas.microsoft.com/office/drawing/2014/main" id="{B9B4F0B3-5A15-4AAD-B054-8BA9209872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4527" y="0"/>
            <a:ext cx="755294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3" name="Picture 122">
            <a:extLst>
              <a:ext uri="{FF2B5EF4-FFF2-40B4-BE49-F238E27FC236}">
                <a16:creationId xmlns:a16="http://schemas.microsoft.com/office/drawing/2014/main" id="{CCA43FE3-BC3A-4163-B2D9-721AA0F6F4D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6" cstate="print">
            <a:extLst>
              <a:ext uri="{28A0092B-C50C-407E-A947-70E740481C1C}">
                <a14:useLocalDpi xmlns:a14="http://schemas.microsoft.com/office/drawing/2010/main" val="0"/>
              </a:ext>
            </a:extLst>
          </a:blip>
          <a:stretch>
            <a:fillRect/>
          </a:stretch>
        </p:blipFill>
        <p:spPr>
          <a:xfrm>
            <a:off x="1" y="5006045"/>
            <a:ext cx="4965192" cy="144049"/>
          </a:xfrm>
          <a:prstGeom prst="rect">
            <a:avLst/>
          </a:prstGeom>
        </p:spPr>
      </p:pic>
      <p:sp>
        <p:nvSpPr>
          <p:cNvPr id="125" name="Rectangle 124">
            <a:extLst>
              <a:ext uri="{FF2B5EF4-FFF2-40B4-BE49-F238E27FC236}">
                <a16:creationId xmlns:a16="http://schemas.microsoft.com/office/drawing/2014/main" id="{488AAD42-9F71-4F14-AE1E-C05DCFC606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838764"/>
            <a:ext cx="4964567" cy="3180473"/>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680322" y="2063262"/>
            <a:ext cx="3739278" cy="2661138"/>
          </a:xfrm>
        </p:spPr>
        <p:txBody>
          <a:bodyPr vert="horz" lIns="91440" tIns="45720" rIns="91440" bIns="45720" rtlCol="0" anchor="ctr">
            <a:normAutofit/>
          </a:bodyPr>
          <a:lstStyle/>
          <a:p>
            <a:pPr algn="r"/>
            <a:r>
              <a:rPr lang="en-US" sz="3800">
                <a:solidFill>
                  <a:srgbClr val="FFFFFF"/>
                </a:solidFill>
              </a:rPr>
              <a:t>General Fund</a:t>
            </a:r>
            <a:br>
              <a:rPr lang="en-US" sz="3800">
                <a:solidFill>
                  <a:srgbClr val="FFFFFF"/>
                </a:solidFill>
              </a:rPr>
            </a:br>
            <a:r>
              <a:rPr lang="en-US" sz="3800">
                <a:solidFill>
                  <a:srgbClr val="FFFFFF"/>
                </a:solidFill>
              </a:rPr>
              <a:t>FY26 Budget vs FY25 Budget Expenses  </a:t>
            </a:r>
          </a:p>
        </p:txBody>
      </p:sp>
      <p:sp>
        <p:nvSpPr>
          <p:cNvPr id="127" name="Rectangle 126">
            <a:extLst>
              <a:ext uri="{FF2B5EF4-FFF2-40B4-BE49-F238E27FC236}">
                <a16:creationId xmlns:a16="http://schemas.microsoft.com/office/drawing/2014/main" id="{61B962C9-BE53-4915-9C0C-B53DCD378D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76090" y="642795"/>
            <a:ext cx="6272654" cy="5575126"/>
          </a:xfrm>
          <a:prstGeom prst="rect">
            <a:avLst/>
          </a:prstGeom>
          <a:solidFill>
            <a:schemeClr val="bg1"/>
          </a:solidFill>
          <a:ln>
            <a:noFill/>
          </a:ln>
          <a:effectLst>
            <a:outerShdw blurRad="76200" dist="63500" dir="5040000" algn="t"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6C51EE97-1DA0-9A38-709A-479280469B1E}"/>
              </a:ext>
            </a:extLst>
          </p:cNvPr>
          <p:cNvSpPr>
            <a:spLocks noGrp="1"/>
          </p:cNvSpPr>
          <p:nvPr>
            <p:ph type="sldNum" sz="quarter" idx="12"/>
          </p:nvPr>
        </p:nvSpPr>
        <p:spPr>
          <a:xfrm>
            <a:off x="11281776" y="6336872"/>
            <a:ext cx="722655" cy="365760"/>
          </a:xfrm>
        </p:spPr>
        <p:txBody>
          <a:bodyPr vert="horz" lIns="91440" tIns="45720" rIns="91440" bIns="45720" rtlCol="0" anchor="ctr">
            <a:normAutofit/>
          </a:bodyPr>
          <a:lstStyle/>
          <a:p>
            <a:pPr defTabSz="914400">
              <a:spcAft>
                <a:spcPts val="600"/>
              </a:spcAft>
            </a:pPr>
            <a:fld id="{B1834E53-DCE9-4F53-95B5-1147261CAB02}" type="slidenum">
              <a:rPr lang="en-US" sz="1400">
                <a:solidFill>
                  <a:srgbClr val="FFFFFF"/>
                </a:solidFill>
              </a:rPr>
              <a:pPr defTabSz="914400">
                <a:spcAft>
                  <a:spcPts val="600"/>
                </a:spcAft>
              </a:pPr>
              <a:t>13</a:t>
            </a:fld>
            <a:endParaRPr lang="en-US" sz="1400">
              <a:solidFill>
                <a:srgbClr val="FFFFFF"/>
              </a:solidFill>
            </a:endParaRPr>
          </a:p>
        </p:txBody>
      </p:sp>
      <p:graphicFrame>
        <p:nvGraphicFramePr>
          <p:cNvPr id="5" name="Table 4">
            <a:extLst>
              <a:ext uri="{FF2B5EF4-FFF2-40B4-BE49-F238E27FC236}">
                <a16:creationId xmlns:a16="http://schemas.microsoft.com/office/drawing/2014/main" id="{77B96D58-F1AD-2D65-DEC9-B3D08CA0481D}"/>
              </a:ext>
            </a:extLst>
          </p:cNvPr>
          <p:cNvGraphicFramePr>
            <a:graphicFrameLocks noGrp="1"/>
          </p:cNvGraphicFramePr>
          <p:nvPr>
            <p:extLst>
              <p:ext uri="{D42A27DB-BD31-4B8C-83A1-F6EECF244321}">
                <p14:modId xmlns:p14="http://schemas.microsoft.com/office/powerpoint/2010/main" val="781544444"/>
              </p:ext>
            </p:extLst>
          </p:nvPr>
        </p:nvGraphicFramePr>
        <p:xfrm>
          <a:off x="5960403" y="955591"/>
          <a:ext cx="4894633" cy="4940030"/>
        </p:xfrm>
        <a:graphic>
          <a:graphicData uri="http://schemas.openxmlformats.org/drawingml/2006/table">
            <a:tbl>
              <a:tblPr firstRow="1" bandRow="1">
                <a:tableStyleId>{5C22544A-7EE6-4342-B048-85BDC9FD1C3A}</a:tableStyleId>
              </a:tblPr>
              <a:tblGrid>
                <a:gridCol w="1397302">
                  <a:extLst>
                    <a:ext uri="{9D8B030D-6E8A-4147-A177-3AD203B41FA5}">
                      <a16:colId xmlns:a16="http://schemas.microsoft.com/office/drawing/2014/main" val="1590610321"/>
                    </a:ext>
                  </a:extLst>
                </a:gridCol>
                <a:gridCol w="1278571">
                  <a:extLst>
                    <a:ext uri="{9D8B030D-6E8A-4147-A177-3AD203B41FA5}">
                      <a16:colId xmlns:a16="http://schemas.microsoft.com/office/drawing/2014/main" val="493230955"/>
                    </a:ext>
                  </a:extLst>
                </a:gridCol>
                <a:gridCol w="1309441">
                  <a:extLst>
                    <a:ext uri="{9D8B030D-6E8A-4147-A177-3AD203B41FA5}">
                      <a16:colId xmlns:a16="http://schemas.microsoft.com/office/drawing/2014/main" val="244099605"/>
                    </a:ext>
                  </a:extLst>
                </a:gridCol>
                <a:gridCol w="909319">
                  <a:extLst>
                    <a:ext uri="{9D8B030D-6E8A-4147-A177-3AD203B41FA5}">
                      <a16:colId xmlns:a16="http://schemas.microsoft.com/office/drawing/2014/main" val="1956381791"/>
                    </a:ext>
                  </a:extLst>
                </a:gridCol>
              </a:tblGrid>
              <a:tr h="145295">
                <a:tc>
                  <a:txBody>
                    <a:bodyPr/>
                    <a:lstStyle/>
                    <a:p>
                      <a:pPr algn="l" fontAlgn="b"/>
                      <a:r>
                        <a:rPr lang="en-US" sz="700" u="none" strike="noStrike">
                          <a:effectLst/>
                        </a:rPr>
                        <a:t>Row Labels</a:t>
                      </a:r>
                      <a:endParaRPr lang="en-US" sz="700" b="1" i="0" u="none" strike="noStrike">
                        <a:solidFill>
                          <a:srgbClr val="000000"/>
                        </a:solidFill>
                        <a:effectLst/>
                        <a:latin typeface="Calibri" panose="020F0502020204030204" pitchFamily="34" charset="0"/>
                      </a:endParaRPr>
                    </a:p>
                  </a:txBody>
                  <a:tcPr marL="3958" marR="3958" marT="3958" marB="0" anchor="b"/>
                </a:tc>
                <a:tc>
                  <a:txBody>
                    <a:bodyPr/>
                    <a:lstStyle/>
                    <a:p>
                      <a:pPr algn="l" fontAlgn="b"/>
                      <a:r>
                        <a:rPr lang="en-US" sz="700" u="none" strike="noStrike">
                          <a:effectLst/>
                        </a:rPr>
                        <a:t>Sum of 2025 Revised Budget</a:t>
                      </a:r>
                      <a:endParaRPr lang="en-US" sz="700" b="1" i="0" u="none" strike="noStrike">
                        <a:solidFill>
                          <a:srgbClr val="000000"/>
                        </a:solidFill>
                        <a:effectLst/>
                        <a:latin typeface="Calibri" panose="020F0502020204030204" pitchFamily="34" charset="0"/>
                      </a:endParaRPr>
                    </a:p>
                  </a:txBody>
                  <a:tcPr marL="3958" marR="3958" marT="3958" marB="0" anchor="b"/>
                </a:tc>
                <a:tc>
                  <a:txBody>
                    <a:bodyPr/>
                    <a:lstStyle/>
                    <a:p>
                      <a:pPr algn="l" fontAlgn="b"/>
                      <a:r>
                        <a:rPr lang="en-US" sz="700" u="none" strike="noStrike">
                          <a:effectLst/>
                        </a:rPr>
                        <a:t>Sum of 2026 Manager Budget</a:t>
                      </a:r>
                      <a:endParaRPr lang="en-US" sz="700" b="1" i="0" u="none" strike="noStrike">
                        <a:solidFill>
                          <a:srgbClr val="000000"/>
                        </a:solidFill>
                        <a:effectLst/>
                        <a:latin typeface="Calibri" panose="020F0502020204030204" pitchFamily="34" charset="0"/>
                      </a:endParaRPr>
                    </a:p>
                  </a:txBody>
                  <a:tcPr marL="3958" marR="3958" marT="3958" marB="0" anchor="b"/>
                </a:tc>
                <a:tc>
                  <a:txBody>
                    <a:bodyPr/>
                    <a:lstStyle/>
                    <a:p>
                      <a:pPr algn="l" fontAlgn="b"/>
                      <a:r>
                        <a:rPr lang="en-US" sz="700" u="none" strike="noStrike">
                          <a:effectLst/>
                        </a:rPr>
                        <a:t>Sum of fy25 to fy26</a:t>
                      </a:r>
                      <a:endParaRPr lang="en-US" sz="700" b="1" i="0" u="none" strike="noStrike">
                        <a:solidFill>
                          <a:srgbClr val="000000"/>
                        </a:solidFill>
                        <a:effectLst/>
                        <a:latin typeface="Calibri" panose="020F0502020204030204" pitchFamily="34" charset="0"/>
                      </a:endParaRPr>
                    </a:p>
                  </a:txBody>
                  <a:tcPr marL="3958" marR="3958" marT="3958" marB="0" anchor="b"/>
                </a:tc>
                <a:extLst>
                  <a:ext uri="{0D108BD9-81ED-4DB2-BD59-A6C34878D82A}">
                    <a16:rowId xmlns:a16="http://schemas.microsoft.com/office/drawing/2014/main" val="3238219677"/>
                  </a:ext>
                </a:extLst>
              </a:tr>
              <a:tr h="145295">
                <a:tc>
                  <a:txBody>
                    <a:bodyPr/>
                    <a:lstStyle/>
                    <a:p>
                      <a:pPr algn="l" fontAlgn="b"/>
                      <a:r>
                        <a:rPr lang="en-US" sz="700" u="none" strike="noStrike">
                          <a:effectLst/>
                        </a:rPr>
                        <a:t>Animal Control</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$142,408.12</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$95,082.57</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-$47,325.55</a:t>
                      </a:r>
                      <a:endParaRPr lang="en-US" sz="700" b="0" i="0" u="none" strike="noStrike">
                        <a:effectLst/>
                        <a:latin typeface="Calibri" panose="020F0502020204030204" pitchFamily="34" charset="0"/>
                      </a:endParaRPr>
                    </a:p>
                  </a:txBody>
                  <a:tcPr marL="3958" marR="3958" marT="3958" marB="0" anchor="b"/>
                </a:tc>
                <a:extLst>
                  <a:ext uri="{0D108BD9-81ED-4DB2-BD59-A6C34878D82A}">
                    <a16:rowId xmlns:a16="http://schemas.microsoft.com/office/drawing/2014/main" val="2509550676"/>
                  </a:ext>
                </a:extLst>
              </a:tr>
              <a:tr h="145295">
                <a:tc>
                  <a:txBody>
                    <a:bodyPr/>
                    <a:lstStyle/>
                    <a:p>
                      <a:pPr algn="l" fontAlgn="b"/>
                      <a:r>
                        <a:rPr lang="en-US" sz="700" u="none" strike="noStrike">
                          <a:effectLst/>
                        </a:rPr>
                        <a:t>Appeals Board</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$1,151.25</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$89.00</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-$1,062.25</a:t>
                      </a:r>
                      <a:endParaRPr lang="en-US" sz="700" b="0" i="0" u="none" strike="noStrike">
                        <a:effectLst/>
                        <a:latin typeface="Calibri" panose="020F0502020204030204" pitchFamily="34" charset="0"/>
                      </a:endParaRPr>
                    </a:p>
                  </a:txBody>
                  <a:tcPr marL="3958" marR="3958" marT="3958" marB="0" anchor="b"/>
                </a:tc>
                <a:extLst>
                  <a:ext uri="{0D108BD9-81ED-4DB2-BD59-A6C34878D82A}">
                    <a16:rowId xmlns:a16="http://schemas.microsoft.com/office/drawing/2014/main" val="532277177"/>
                  </a:ext>
                </a:extLst>
              </a:tr>
              <a:tr h="145295">
                <a:tc>
                  <a:txBody>
                    <a:bodyPr/>
                    <a:lstStyle/>
                    <a:p>
                      <a:pPr algn="l" fontAlgn="b"/>
                      <a:r>
                        <a:rPr lang="en-US" sz="700" u="none" strike="noStrike">
                          <a:effectLst/>
                        </a:rPr>
                        <a:t>Assessor</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$130,994.06</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$106,072.37</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-$24,921.69</a:t>
                      </a:r>
                      <a:endParaRPr lang="en-US" sz="700" b="0" i="0" u="none" strike="noStrike">
                        <a:effectLst/>
                        <a:latin typeface="Calibri" panose="020F0502020204030204" pitchFamily="34" charset="0"/>
                      </a:endParaRPr>
                    </a:p>
                  </a:txBody>
                  <a:tcPr marL="3958" marR="3958" marT="3958" marB="0" anchor="b"/>
                </a:tc>
                <a:extLst>
                  <a:ext uri="{0D108BD9-81ED-4DB2-BD59-A6C34878D82A}">
                    <a16:rowId xmlns:a16="http://schemas.microsoft.com/office/drawing/2014/main" val="2856482172"/>
                  </a:ext>
                </a:extLst>
              </a:tr>
              <a:tr h="145295">
                <a:tc>
                  <a:txBody>
                    <a:bodyPr/>
                    <a:lstStyle/>
                    <a:p>
                      <a:pPr algn="l" fontAlgn="b"/>
                      <a:r>
                        <a:rPr lang="en-US" sz="700" u="none" strike="noStrike">
                          <a:effectLst/>
                        </a:rPr>
                        <a:t>Buildings</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$310,554.18</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$346,234.35</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$35,680.17</a:t>
                      </a:r>
                      <a:endParaRPr lang="en-US" sz="700" b="0" i="0" u="none" strike="noStrike">
                        <a:effectLst/>
                        <a:latin typeface="Calibri" panose="020F0502020204030204" pitchFamily="34" charset="0"/>
                      </a:endParaRPr>
                    </a:p>
                  </a:txBody>
                  <a:tcPr marL="3958" marR="3958" marT="3958" marB="0" anchor="b"/>
                </a:tc>
                <a:extLst>
                  <a:ext uri="{0D108BD9-81ED-4DB2-BD59-A6C34878D82A}">
                    <a16:rowId xmlns:a16="http://schemas.microsoft.com/office/drawing/2014/main" val="2977629857"/>
                  </a:ext>
                </a:extLst>
              </a:tr>
              <a:tr h="145295">
                <a:tc>
                  <a:txBody>
                    <a:bodyPr/>
                    <a:lstStyle/>
                    <a:p>
                      <a:pPr algn="l" fontAlgn="b"/>
                      <a:r>
                        <a:rPr lang="en-US" sz="700" u="none" strike="noStrike">
                          <a:effectLst/>
                        </a:rPr>
                        <a:t>Clerk</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$177,861.63</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$217,868.87</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$40,007.24</a:t>
                      </a:r>
                      <a:endParaRPr lang="en-US" sz="700" b="0" i="0" u="none" strike="noStrike">
                        <a:effectLst/>
                        <a:latin typeface="Calibri" panose="020F0502020204030204" pitchFamily="34" charset="0"/>
                      </a:endParaRPr>
                    </a:p>
                  </a:txBody>
                  <a:tcPr marL="3958" marR="3958" marT="3958" marB="0" anchor="b"/>
                </a:tc>
                <a:extLst>
                  <a:ext uri="{0D108BD9-81ED-4DB2-BD59-A6C34878D82A}">
                    <a16:rowId xmlns:a16="http://schemas.microsoft.com/office/drawing/2014/main" val="2379593675"/>
                  </a:ext>
                </a:extLst>
              </a:tr>
              <a:tr h="145295">
                <a:tc>
                  <a:txBody>
                    <a:bodyPr/>
                    <a:lstStyle/>
                    <a:p>
                      <a:pPr algn="l" fontAlgn="b"/>
                      <a:r>
                        <a:rPr lang="en-US" sz="700" u="none" strike="noStrike">
                          <a:effectLst/>
                        </a:rPr>
                        <a:t>Code Enforcement</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$207,689.90</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$340,098.19</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$132,408.29</a:t>
                      </a:r>
                      <a:endParaRPr lang="en-US" sz="700" b="0" i="0" u="none" strike="noStrike">
                        <a:effectLst/>
                        <a:latin typeface="Calibri" panose="020F0502020204030204" pitchFamily="34" charset="0"/>
                      </a:endParaRPr>
                    </a:p>
                  </a:txBody>
                  <a:tcPr marL="3958" marR="3958" marT="3958" marB="0" anchor="b"/>
                </a:tc>
                <a:extLst>
                  <a:ext uri="{0D108BD9-81ED-4DB2-BD59-A6C34878D82A}">
                    <a16:rowId xmlns:a16="http://schemas.microsoft.com/office/drawing/2014/main" val="1010572287"/>
                  </a:ext>
                </a:extLst>
              </a:tr>
              <a:tr h="145295">
                <a:tc>
                  <a:txBody>
                    <a:bodyPr/>
                    <a:lstStyle/>
                    <a:p>
                      <a:pPr algn="l" fontAlgn="b"/>
                      <a:r>
                        <a:rPr lang="en-US" sz="700" u="none" strike="noStrike">
                          <a:effectLst/>
                        </a:rPr>
                        <a:t>Community Services</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$51,083.33</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$54,800.00</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$3,716.67</a:t>
                      </a:r>
                      <a:endParaRPr lang="en-US" sz="700" b="0" i="0" u="none" strike="noStrike">
                        <a:effectLst/>
                        <a:latin typeface="Calibri" panose="020F0502020204030204" pitchFamily="34" charset="0"/>
                      </a:endParaRPr>
                    </a:p>
                  </a:txBody>
                  <a:tcPr marL="3958" marR="3958" marT="3958" marB="0" anchor="b"/>
                </a:tc>
                <a:extLst>
                  <a:ext uri="{0D108BD9-81ED-4DB2-BD59-A6C34878D82A}">
                    <a16:rowId xmlns:a16="http://schemas.microsoft.com/office/drawing/2014/main" val="3524119559"/>
                  </a:ext>
                </a:extLst>
              </a:tr>
              <a:tr h="145295">
                <a:tc>
                  <a:txBody>
                    <a:bodyPr/>
                    <a:lstStyle/>
                    <a:p>
                      <a:pPr algn="l" fontAlgn="b"/>
                      <a:r>
                        <a:rPr lang="en-US" sz="700" u="none" strike="noStrike">
                          <a:effectLst/>
                        </a:rPr>
                        <a:t>County</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$1,019,083.00</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$1,217,024.90</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$197,941.90</a:t>
                      </a:r>
                      <a:endParaRPr lang="en-US" sz="700" b="0" i="0" u="none" strike="noStrike">
                        <a:effectLst/>
                        <a:latin typeface="Calibri" panose="020F0502020204030204" pitchFamily="34" charset="0"/>
                      </a:endParaRPr>
                    </a:p>
                  </a:txBody>
                  <a:tcPr marL="3958" marR="3958" marT="3958" marB="0" anchor="b"/>
                </a:tc>
                <a:extLst>
                  <a:ext uri="{0D108BD9-81ED-4DB2-BD59-A6C34878D82A}">
                    <a16:rowId xmlns:a16="http://schemas.microsoft.com/office/drawing/2014/main" val="3430388980"/>
                  </a:ext>
                </a:extLst>
              </a:tr>
              <a:tr h="145295">
                <a:tc>
                  <a:txBody>
                    <a:bodyPr/>
                    <a:lstStyle/>
                    <a:p>
                      <a:pPr algn="l" fontAlgn="b"/>
                      <a:r>
                        <a:rPr lang="en-US" sz="700" u="none" strike="noStrike">
                          <a:effectLst/>
                        </a:rPr>
                        <a:t>Debt</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$718,360.30</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$939,968.96</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$221,608.66</a:t>
                      </a:r>
                      <a:endParaRPr lang="en-US" sz="700" b="0" i="0" u="none" strike="noStrike">
                        <a:effectLst/>
                        <a:latin typeface="Calibri" panose="020F0502020204030204" pitchFamily="34" charset="0"/>
                      </a:endParaRPr>
                    </a:p>
                  </a:txBody>
                  <a:tcPr marL="3958" marR="3958" marT="3958" marB="0" anchor="b"/>
                </a:tc>
                <a:extLst>
                  <a:ext uri="{0D108BD9-81ED-4DB2-BD59-A6C34878D82A}">
                    <a16:rowId xmlns:a16="http://schemas.microsoft.com/office/drawing/2014/main" val="1875858865"/>
                  </a:ext>
                </a:extLst>
              </a:tr>
              <a:tr h="145295">
                <a:tc>
                  <a:txBody>
                    <a:bodyPr/>
                    <a:lstStyle/>
                    <a:p>
                      <a:pPr algn="l" fontAlgn="b"/>
                      <a:r>
                        <a:rPr lang="en-US" sz="700" u="none" strike="noStrike">
                          <a:effectLst/>
                        </a:rPr>
                        <a:t>Econ Dev</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$65,387.08</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$145,216.00</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$79,828.92</a:t>
                      </a:r>
                      <a:endParaRPr lang="en-US" sz="700" b="0" i="0" u="none" strike="noStrike">
                        <a:effectLst/>
                        <a:latin typeface="Calibri" panose="020F0502020204030204" pitchFamily="34" charset="0"/>
                      </a:endParaRPr>
                    </a:p>
                  </a:txBody>
                  <a:tcPr marL="3958" marR="3958" marT="3958" marB="0" anchor="b"/>
                </a:tc>
                <a:extLst>
                  <a:ext uri="{0D108BD9-81ED-4DB2-BD59-A6C34878D82A}">
                    <a16:rowId xmlns:a16="http://schemas.microsoft.com/office/drawing/2014/main" val="3450896745"/>
                  </a:ext>
                </a:extLst>
              </a:tr>
              <a:tr h="145295">
                <a:tc>
                  <a:txBody>
                    <a:bodyPr/>
                    <a:lstStyle/>
                    <a:p>
                      <a:pPr algn="l" fontAlgn="b"/>
                      <a:r>
                        <a:rPr lang="en-US" sz="700" u="none" strike="noStrike">
                          <a:effectLst/>
                        </a:rPr>
                        <a:t>Elected Officials</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$39,598.48</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$33,623.60</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-$5,974.88</a:t>
                      </a:r>
                      <a:endParaRPr lang="en-US" sz="700" b="0" i="0" u="none" strike="noStrike">
                        <a:effectLst/>
                        <a:latin typeface="Calibri" panose="020F0502020204030204" pitchFamily="34" charset="0"/>
                      </a:endParaRPr>
                    </a:p>
                  </a:txBody>
                  <a:tcPr marL="3958" marR="3958" marT="3958" marB="0" anchor="b"/>
                </a:tc>
                <a:extLst>
                  <a:ext uri="{0D108BD9-81ED-4DB2-BD59-A6C34878D82A}">
                    <a16:rowId xmlns:a16="http://schemas.microsoft.com/office/drawing/2014/main" val="188353771"/>
                  </a:ext>
                </a:extLst>
              </a:tr>
              <a:tr h="145295">
                <a:tc>
                  <a:txBody>
                    <a:bodyPr/>
                    <a:lstStyle/>
                    <a:p>
                      <a:pPr algn="l" fontAlgn="b"/>
                      <a:r>
                        <a:rPr lang="en-US" sz="700" u="none" strike="noStrike">
                          <a:effectLst/>
                        </a:rPr>
                        <a:t>EMA</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$0.00</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$6,032.00</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$6,032.00</a:t>
                      </a:r>
                      <a:endParaRPr lang="en-US" sz="700" b="0" i="0" u="none" strike="noStrike">
                        <a:effectLst/>
                        <a:latin typeface="Calibri" panose="020F0502020204030204" pitchFamily="34" charset="0"/>
                      </a:endParaRPr>
                    </a:p>
                  </a:txBody>
                  <a:tcPr marL="3958" marR="3958" marT="3958" marB="0" anchor="b"/>
                </a:tc>
                <a:extLst>
                  <a:ext uri="{0D108BD9-81ED-4DB2-BD59-A6C34878D82A}">
                    <a16:rowId xmlns:a16="http://schemas.microsoft.com/office/drawing/2014/main" val="3890680051"/>
                  </a:ext>
                </a:extLst>
              </a:tr>
              <a:tr h="145295">
                <a:tc>
                  <a:txBody>
                    <a:bodyPr/>
                    <a:lstStyle/>
                    <a:p>
                      <a:pPr algn="l" fontAlgn="b"/>
                      <a:r>
                        <a:rPr lang="en-US" sz="700" u="none" strike="noStrike">
                          <a:effectLst/>
                        </a:rPr>
                        <a:t>Emergency Medical Services</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$534,995.86</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$567,373.05</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$32,377.19</a:t>
                      </a:r>
                      <a:endParaRPr lang="en-US" sz="700" b="0" i="0" u="none" strike="noStrike">
                        <a:effectLst/>
                        <a:latin typeface="Calibri" panose="020F0502020204030204" pitchFamily="34" charset="0"/>
                      </a:endParaRPr>
                    </a:p>
                  </a:txBody>
                  <a:tcPr marL="3958" marR="3958" marT="3958" marB="0" anchor="b"/>
                </a:tc>
                <a:extLst>
                  <a:ext uri="{0D108BD9-81ED-4DB2-BD59-A6C34878D82A}">
                    <a16:rowId xmlns:a16="http://schemas.microsoft.com/office/drawing/2014/main" val="3179938887"/>
                  </a:ext>
                </a:extLst>
              </a:tr>
              <a:tr h="145295">
                <a:tc>
                  <a:txBody>
                    <a:bodyPr/>
                    <a:lstStyle/>
                    <a:p>
                      <a:pPr algn="l" fontAlgn="b"/>
                      <a:r>
                        <a:rPr lang="en-US" sz="700" u="none" strike="noStrike">
                          <a:effectLst/>
                        </a:rPr>
                        <a:t>Finance</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$612,690.04</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$647,066.50</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$34,376.46</a:t>
                      </a:r>
                      <a:endParaRPr lang="en-US" sz="700" b="0" i="0" u="none" strike="noStrike">
                        <a:effectLst/>
                        <a:latin typeface="Calibri" panose="020F0502020204030204" pitchFamily="34" charset="0"/>
                      </a:endParaRPr>
                    </a:p>
                  </a:txBody>
                  <a:tcPr marL="3958" marR="3958" marT="3958" marB="0" anchor="b"/>
                </a:tc>
                <a:extLst>
                  <a:ext uri="{0D108BD9-81ED-4DB2-BD59-A6C34878D82A}">
                    <a16:rowId xmlns:a16="http://schemas.microsoft.com/office/drawing/2014/main" val="3468830122"/>
                  </a:ext>
                </a:extLst>
              </a:tr>
              <a:tr h="145295">
                <a:tc>
                  <a:txBody>
                    <a:bodyPr/>
                    <a:lstStyle/>
                    <a:p>
                      <a:pPr algn="l" fontAlgn="b"/>
                      <a:r>
                        <a:rPr lang="en-US" sz="700" u="none" strike="noStrike">
                          <a:effectLst/>
                        </a:rPr>
                        <a:t>Fire</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$1,117,087.56</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$1,702,512.25</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$585,424.69</a:t>
                      </a:r>
                      <a:endParaRPr lang="en-US" sz="700" b="0" i="0" u="none" strike="noStrike">
                        <a:effectLst/>
                        <a:latin typeface="Calibri" panose="020F0502020204030204" pitchFamily="34" charset="0"/>
                      </a:endParaRPr>
                    </a:p>
                  </a:txBody>
                  <a:tcPr marL="3958" marR="3958" marT="3958" marB="0" anchor="b"/>
                </a:tc>
                <a:extLst>
                  <a:ext uri="{0D108BD9-81ED-4DB2-BD59-A6C34878D82A}">
                    <a16:rowId xmlns:a16="http://schemas.microsoft.com/office/drawing/2014/main" val="3340870269"/>
                  </a:ext>
                </a:extLst>
              </a:tr>
              <a:tr h="145295">
                <a:tc>
                  <a:txBody>
                    <a:bodyPr/>
                    <a:lstStyle/>
                    <a:p>
                      <a:pPr algn="l" fontAlgn="b"/>
                      <a:r>
                        <a:rPr lang="en-US" sz="700" u="none" strike="noStrike">
                          <a:effectLst/>
                        </a:rPr>
                        <a:t>GA</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$91,200.86</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$71,051.25</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-$20,149.61</a:t>
                      </a:r>
                      <a:endParaRPr lang="en-US" sz="700" b="0" i="0" u="none" strike="noStrike">
                        <a:effectLst/>
                        <a:latin typeface="Calibri" panose="020F0502020204030204" pitchFamily="34" charset="0"/>
                      </a:endParaRPr>
                    </a:p>
                  </a:txBody>
                  <a:tcPr marL="3958" marR="3958" marT="3958" marB="0" anchor="b"/>
                </a:tc>
                <a:extLst>
                  <a:ext uri="{0D108BD9-81ED-4DB2-BD59-A6C34878D82A}">
                    <a16:rowId xmlns:a16="http://schemas.microsoft.com/office/drawing/2014/main" val="4233255074"/>
                  </a:ext>
                </a:extLst>
              </a:tr>
              <a:tr h="145295">
                <a:tc>
                  <a:txBody>
                    <a:bodyPr/>
                    <a:lstStyle/>
                    <a:p>
                      <a:pPr algn="l" fontAlgn="b"/>
                      <a:r>
                        <a:rPr lang="en-US" sz="700" u="none" strike="noStrike">
                          <a:effectLst/>
                        </a:rPr>
                        <a:t>Hydrants</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$557,742.50</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$640,000.00</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$82,257.50</a:t>
                      </a:r>
                      <a:endParaRPr lang="en-US" sz="700" b="0" i="0" u="none" strike="noStrike">
                        <a:effectLst/>
                        <a:latin typeface="Calibri" panose="020F0502020204030204" pitchFamily="34" charset="0"/>
                      </a:endParaRPr>
                    </a:p>
                  </a:txBody>
                  <a:tcPr marL="3958" marR="3958" marT="3958" marB="0" anchor="b"/>
                </a:tc>
                <a:extLst>
                  <a:ext uri="{0D108BD9-81ED-4DB2-BD59-A6C34878D82A}">
                    <a16:rowId xmlns:a16="http://schemas.microsoft.com/office/drawing/2014/main" val="2743270572"/>
                  </a:ext>
                </a:extLst>
              </a:tr>
              <a:tr h="145295">
                <a:tc>
                  <a:txBody>
                    <a:bodyPr/>
                    <a:lstStyle/>
                    <a:p>
                      <a:pPr algn="l" fontAlgn="b"/>
                      <a:r>
                        <a:rPr lang="en-US" sz="700" u="none" strike="noStrike">
                          <a:effectLst/>
                        </a:rPr>
                        <a:t>Insurance</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$111,983.00</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$117,831.30</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$5,848.30</a:t>
                      </a:r>
                      <a:endParaRPr lang="en-US" sz="700" b="0" i="0" u="none" strike="noStrike">
                        <a:effectLst/>
                        <a:latin typeface="Calibri" panose="020F0502020204030204" pitchFamily="34" charset="0"/>
                      </a:endParaRPr>
                    </a:p>
                  </a:txBody>
                  <a:tcPr marL="3958" marR="3958" marT="3958" marB="0" anchor="b"/>
                </a:tc>
                <a:extLst>
                  <a:ext uri="{0D108BD9-81ED-4DB2-BD59-A6C34878D82A}">
                    <a16:rowId xmlns:a16="http://schemas.microsoft.com/office/drawing/2014/main" val="3647791334"/>
                  </a:ext>
                </a:extLst>
              </a:tr>
              <a:tr h="145295">
                <a:tc>
                  <a:txBody>
                    <a:bodyPr/>
                    <a:lstStyle/>
                    <a:p>
                      <a:pPr algn="l" fontAlgn="b"/>
                      <a:r>
                        <a:rPr lang="en-US" sz="700" u="none" strike="noStrike">
                          <a:effectLst/>
                        </a:rPr>
                        <a:t>Legal</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$70,000.00</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$70,000.00</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$0.00</a:t>
                      </a:r>
                      <a:endParaRPr lang="en-US" sz="700" b="0" i="0" u="none" strike="noStrike">
                        <a:effectLst/>
                        <a:latin typeface="Calibri" panose="020F0502020204030204" pitchFamily="34" charset="0"/>
                      </a:endParaRPr>
                    </a:p>
                  </a:txBody>
                  <a:tcPr marL="3958" marR="3958" marT="3958" marB="0" anchor="b"/>
                </a:tc>
                <a:extLst>
                  <a:ext uri="{0D108BD9-81ED-4DB2-BD59-A6C34878D82A}">
                    <a16:rowId xmlns:a16="http://schemas.microsoft.com/office/drawing/2014/main" val="3449673650"/>
                  </a:ext>
                </a:extLst>
              </a:tr>
              <a:tr h="145295">
                <a:tc>
                  <a:txBody>
                    <a:bodyPr/>
                    <a:lstStyle/>
                    <a:p>
                      <a:pPr algn="l" fontAlgn="b"/>
                      <a:r>
                        <a:rPr lang="en-US" sz="700" u="none" strike="noStrike">
                          <a:effectLst/>
                        </a:rPr>
                        <a:t>Library</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$428,498.81</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$583,150.05</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$154,651.24</a:t>
                      </a:r>
                      <a:endParaRPr lang="en-US" sz="700" b="0" i="0" u="none" strike="noStrike">
                        <a:effectLst/>
                        <a:latin typeface="Calibri" panose="020F0502020204030204" pitchFamily="34" charset="0"/>
                      </a:endParaRPr>
                    </a:p>
                  </a:txBody>
                  <a:tcPr marL="3958" marR="3958" marT="3958" marB="0" anchor="b"/>
                </a:tc>
                <a:extLst>
                  <a:ext uri="{0D108BD9-81ED-4DB2-BD59-A6C34878D82A}">
                    <a16:rowId xmlns:a16="http://schemas.microsoft.com/office/drawing/2014/main" val="276627471"/>
                  </a:ext>
                </a:extLst>
              </a:tr>
              <a:tr h="145295">
                <a:tc>
                  <a:txBody>
                    <a:bodyPr/>
                    <a:lstStyle/>
                    <a:p>
                      <a:pPr algn="l" fontAlgn="b"/>
                      <a:r>
                        <a:rPr lang="en-US" sz="700" u="none" strike="noStrike">
                          <a:effectLst/>
                        </a:rPr>
                        <a:t>Lisbon Communications Center</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$391,218.04</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$444,166.78</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$52,948.74</a:t>
                      </a:r>
                      <a:endParaRPr lang="en-US" sz="700" b="0" i="0" u="none" strike="noStrike">
                        <a:effectLst/>
                        <a:latin typeface="Calibri" panose="020F0502020204030204" pitchFamily="34" charset="0"/>
                      </a:endParaRPr>
                    </a:p>
                  </a:txBody>
                  <a:tcPr marL="3958" marR="3958" marT="3958" marB="0" anchor="b"/>
                </a:tc>
                <a:extLst>
                  <a:ext uri="{0D108BD9-81ED-4DB2-BD59-A6C34878D82A}">
                    <a16:rowId xmlns:a16="http://schemas.microsoft.com/office/drawing/2014/main" val="3937344700"/>
                  </a:ext>
                </a:extLst>
              </a:tr>
              <a:tr h="145295">
                <a:tc>
                  <a:txBody>
                    <a:bodyPr/>
                    <a:lstStyle/>
                    <a:p>
                      <a:pPr algn="l" fontAlgn="b"/>
                      <a:r>
                        <a:rPr lang="en-US" sz="700" u="none" strike="noStrike">
                          <a:effectLst/>
                        </a:rPr>
                        <a:t>Parks and Rec</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$666,150.50</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$696,215.97</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$30,065.47</a:t>
                      </a:r>
                      <a:endParaRPr lang="en-US" sz="700" b="0" i="0" u="none" strike="noStrike">
                        <a:effectLst/>
                        <a:latin typeface="Calibri" panose="020F0502020204030204" pitchFamily="34" charset="0"/>
                      </a:endParaRPr>
                    </a:p>
                  </a:txBody>
                  <a:tcPr marL="3958" marR="3958" marT="3958" marB="0" anchor="b"/>
                </a:tc>
                <a:extLst>
                  <a:ext uri="{0D108BD9-81ED-4DB2-BD59-A6C34878D82A}">
                    <a16:rowId xmlns:a16="http://schemas.microsoft.com/office/drawing/2014/main" val="1142810926"/>
                  </a:ext>
                </a:extLst>
              </a:tr>
              <a:tr h="145295">
                <a:tc>
                  <a:txBody>
                    <a:bodyPr/>
                    <a:lstStyle/>
                    <a:p>
                      <a:pPr algn="l" fontAlgn="b"/>
                      <a:r>
                        <a:rPr lang="en-US" sz="700" u="none" strike="noStrike">
                          <a:effectLst/>
                        </a:rPr>
                        <a:t>Planning Board</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$8,289.70</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$3,403.30</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-$4,886.40</a:t>
                      </a:r>
                      <a:endParaRPr lang="en-US" sz="700" b="0" i="0" u="none" strike="noStrike">
                        <a:effectLst/>
                        <a:latin typeface="Calibri" panose="020F0502020204030204" pitchFamily="34" charset="0"/>
                      </a:endParaRPr>
                    </a:p>
                  </a:txBody>
                  <a:tcPr marL="3958" marR="3958" marT="3958" marB="0" anchor="b"/>
                </a:tc>
                <a:extLst>
                  <a:ext uri="{0D108BD9-81ED-4DB2-BD59-A6C34878D82A}">
                    <a16:rowId xmlns:a16="http://schemas.microsoft.com/office/drawing/2014/main" val="862780913"/>
                  </a:ext>
                </a:extLst>
              </a:tr>
              <a:tr h="145295">
                <a:tc>
                  <a:txBody>
                    <a:bodyPr/>
                    <a:lstStyle/>
                    <a:p>
                      <a:pPr algn="l" fontAlgn="b"/>
                      <a:r>
                        <a:rPr lang="en-US" sz="700" u="none" strike="noStrike">
                          <a:effectLst/>
                        </a:rPr>
                        <a:t>Police</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$2,421,970.48</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$2,748,218.84</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$326,248.36</a:t>
                      </a:r>
                      <a:endParaRPr lang="en-US" sz="700" b="0" i="0" u="none" strike="noStrike">
                        <a:effectLst/>
                        <a:latin typeface="Calibri" panose="020F0502020204030204" pitchFamily="34" charset="0"/>
                      </a:endParaRPr>
                    </a:p>
                  </a:txBody>
                  <a:tcPr marL="3958" marR="3958" marT="3958" marB="0" anchor="b"/>
                </a:tc>
                <a:extLst>
                  <a:ext uri="{0D108BD9-81ED-4DB2-BD59-A6C34878D82A}">
                    <a16:rowId xmlns:a16="http://schemas.microsoft.com/office/drawing/2014/main" val="2469899011"/>
                  </a:ext>
                </a:extLst>
              </a:tr>
              <a:tr h="145295">
                <a:tc>
                  <a:txBody>
                    <a:bodyPr/>
                    <a:lstStyle/>
                    <a:p>
                      <a:pPr algn="l" fontAlgn="b"/>
                      <a:r>
                        <a:rPr lang="en-US" sz="700" u="none" strike="noStrike">
                          <a:effectLst/>
                        </a:rPr>
                        <a:t>Public Works</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$2,195,537.31</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$2,927,986.15</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$732,448.84</a:t>
                      </a:r>
                      <a:endParaRPr lang="en-US" sz="700" b="0" i="0" u="none" strike="noStrike">
                        <a:effectLst/>
                        <a:latin typeface="Calibri" panose="020F0502020204030204" pitchFamily="34" charset="0"/>
                      </a:endParaRPr>
                    </a:p>
                  </a:txBody>
                  <a:tcPr marL="3958" marR="3958" marT="3958" marB="0" anchor="b"/>
                </a:tc>
                <a:extLst>
                  <a:ext uri="{0D108BD9-81ED-4DB2-BD59-A6C34878D82A}">
                    <a16:rowId xmlns:a16="http://schemas.microsoft.com/office/drawing/2014/main" val="189574348"/>
                  </a:ext>
                </a:extLst>
              </a:tr>
              <a:tr h="145295">
                <a:tc>
                  <a:txBody>
                    <a:bodyPr/>
                    <a:lstStyle/>
                    <a:p>
                      <a:pPr algn="l" fontAlgn="b"/>
                      <a:r>
                        <a:rPr lang="en-US" sz="700" u="none" strike="noStrike">
                          <a:effectLst/>
                        </a:rPr>
                        <a:t>School</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$8,277,313.00</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$8,948,132.00</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$670,819.00</a:t>
                      </a:r>
                      <a:endParaRPr lang="en-US" sz="700" b="0" i="0" u="none" strike="noStrike">
                        <a:effectLst/>
                        <a:latin typeface="Calibri" panose="020F0502020204030204" pitchFamily="34" charset="0"/>
                      </a:endParaRPr>
                    </a:p>
                  </a:txBody>
                  <a:tcPr marL="3958" marR="3958" marT="3958" marB="0" anchor="b"/>
                </a:tc>
                <a:extLst>
                  <a:ext uri="{0D108BD9-81ED-4DB2-BD59-A6C34878D82A}">
                    <a16:rowId xmlns:a16="http://schemas.microsoft.com/office/drawing/2014/main" val="2154587739"/>
                  </a:ext>
                </a:extLst>
              </a:tr>
              <a:tr h="145295">
                <a:tc>
                  <a:txBody>
                    <a:bodyPr/>
                    <a:lstStyle/>
                    <a:p>
                      <a:pPr algn="l" fontAlgn="b"/>
                      <a:r>
                        <a:rPr lang="en-US" sz="700" u="none" strike="noStrike">
                          <a:effectLst/>
                        </a:rPr>
                        <a:t>Solid Waste</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$502,213.37</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$597,366.00</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$95,152.63</a:t>
                      </a:r>
                      <a:endParaRPr lang="en-US" sz="700" b="0" i="0" u="none" strike="noStrike">
                        <a:effectLst/>
                        <a:latin typeface="Calibri" panose="020F0502020204030204" pitchFamily="34" charset="0"/>
                      </a:endParaRPr>
                    </a:p>
                  </a:txBody>
                  <a:tcPr marL="3958" marR="3958" marT="3958" marB="0" anchor="b"/>
                </a:tc>
                <a:extLst>
                  <a:ext uri="{0D108BD9-81ED-4DB2-BD59-A6C34878D82A}">
                    <a16:rowId xmlns:a16="http://schemas.microsoft.com/office/drawing/2014/main" val="3612566088"/>
                  </a:ext>
                </a:extLst>
              </a:tr>
              <a:tr h="145295">
                <a:tc>
                  <a:txBody>
                    <a:bodyPr/>
                    <a:lstStyle/>
                    <a:p>
                      <a:pPr algn="l" fontAlgn="b"/>
                      <a:r>
                        <a:rPr lang="en-US" sz="700" u="none" strike="noStrike">
                          <a:effectLst/>
                        </a:rPr>
                        <a:t>Streetlights</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$102,680.09</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$80,000.00</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-$22,680.09</a:t>
                      </a:r>
                      <a:endParaRPr lang="en-US" sz="700" b="0" i="0" u="none" strike="noStrike">
                        <a:effectLst/>
                        <a:latin typeface="Calibri" panose="020F0502020204030204" pitchFamily="34" charset="0"/>
                      </a:endParaRPr>
                    </a:p>
                  </a:txBody>
                  <a:tcPr marL="3958" marR="3958" marT="3958" marB="0" anchor="b"/>
                </a:tc>
                <a:extLst>
                  <a:ext uri="{0D108BD9-81ED-4DB2-BD59-A6C34878D82A}">
                    <a16:rowId xmlns:a16="http://schemas.microsoft.com/office/drawing/2014/main" val="3485871852"/>
                  </a:ext>
                </a:extLst>
              </a:tr>
              <a:tr h="145295">
                <a:tc>
                  <a:txBody>
                    <a:bodyPr/>
                    <a:lstStyle/>
                    <a:p>
                      <a:pPr algn="l" fontAlgn="b"/>
                      <a:r>
                        <a:rPr lang="en-US" sz="700" u="none" strike="noStrike">
                          <a:effectLst/>
                        </a:rPr>
                        <a:t>Technology</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$334,032.10</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$358,237.00</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$24,204.90</a:t>
                      </a:r>
                      <a:endParaRPr lang="en-US" sz="700" b="0" i="0" u="none" strike="noStrike">
                        <a:effectLst/>
                        <a:latin typeface="Calibri" panose="020F0502020204030204" pitchFamily="34" charset="0"/>
                      </a:endParaRPr>
                    </a:p>
                  </a:txBody>
                  <a:tcPr marL="3958" marR="3958" marT="3958" marB="0" anchor="b"/>
                </a:tc>
                <a:extLst>
                  <a:ext uri="{0D108BD9-81ED-4DB2-BD59-A6C34878D82A}">
                    <a16:rowId xmlns:a16="http://schemas.microsoft.com/office/drawing/2014/main" val="2070640510"/>
                  </a:ext>
                </a:extLst>
              </a:tr>
              <a:tr h="145295">
                <a:tc>
                  <a:txBody>
                    <a:bodyPr/>
                    <a:lstStyle/>
                    <a:p>
                      <a:pPr algn="l" fontAlgn="b"/>
                      <a:r>
                        <a:rPr lang="en-US" sz="700" u="none" strike="noStrike">
                          <a:effectLst/>
                        </a:rPr>
                        <a:t>TIF</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$273,835.12</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$500,000.00</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$226,164.88</a:t>
                      </a:r>
                      <a:endParaRPr lang="en-US" sz="700" b="0" i="0" u="none" strike="noStrike">
                        <a:effectLst/>
                        <a:latin typeface="Calibri" panose="020F0502020204030204" pitchFamily="34" charset="0"/>
                      </a:endParaRPr>
                    </a:p>
                  </a:txBody>
                  <a:tcPr marL="3958" marR="3958" marT="3958" marB="0" anchor="b"/>
                </a:tc>
                <a:extLst>
                  <a:ext uri="{0D108BD9-81ED-4DB2-BD59-A6C34878D82A}">
                    <a16:rowId xmlns:a16="http://schemas.microsoft.com/office/drawing/2014/main" val="2693534944"/>
                  </a:ext>
                </a:extLst>
              </a:tr>
              <a:tr h="145295">
                <a:tc>
                  <a:txBody>
                    <a:bodyPr/>
                    <a:lstStyle/>
                    <a:p>
                      <a:pPr algn="l" fontAlgn="b"/>
                      <a:r>
                        <a:rPr lang="en-US" sz="700" u="none" strike="noStrike">
                          <a:effectLst/>
                        </a:rPr>
                        <a:t>Town Manager</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$427,431.08</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$573,486.18</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$146,055.10</a:t>
                      </a:r>
                      <a:endParaRPr lang="en-US" sz="700" b="0" i="0" u="none" strike="noStrike">
                        <a:effectLst/>
                        <a:latin typeface="Calibri" panose="020F0502020204030204" pitchFamily="34" charset="0"/>
                      </a:endParaRPr>
                    </a:p>
                  </a:txBody>
                  <a:tcPr marL="3958" marR="3958" marT="3958" marB="0" anchor="b"/>
                </a:tc>
                <a:extLst>
                  <a:ext uri="{0D108BD9-81ED-4DB2-BD59-A6C34878D82A}">
                    <a16:rowId xmlns:a16="http://schemas.microsoft.com/office/drawing/2014/main" val="2586902204"/>
                  </a:ext>
                </a:extLst>
              </a:tr>
              <a:tr h="145295">
                <a:tc>
                  <a:txBody>
                    <a:bodyPr/>
                    <a:lstStyle/>
                    <a:p>
                      <a:pPr algn="l" fontAlgn="b"/>
                      <a:r>
                        <a:rPr lang="en-US" sz="700" u="none" strike="noStrike">
                          <a:effectLst/>
                        </a:rPr>
                        <a:t>Winter</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$462,232.28</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$456,677.50</a:t>
                      </a:r>
                      <a:endParaRPr lang="en-US" sz="700" b="0" i="0" u="none" strike="noStrike">
                        <a:effectLst/>
                        <a:latin typeface="Calibri" panose="020F0502020204030204" pitchFamily="34" charset="0"/>
                      </a:endParaRPr>
                    </a:p>
                  </a:txBody>
                  <a:tcPr marL="3958" marR="3958" marT="3958" marB="0" anchor="b"/>
                </a:tc>
                <a:tc>
                  <a:txBody>
                    <a:bodyPr/>
                    <a:lstStyle/>
                    <a:p>
                      <a:pPr algn="r" fontAlgn="b"/>
                      <a:r>
                        <a:rPr lang="en-US" sz="700" u="none" strike="noStrike">
                          <a:effectLst/>
                        </a:rPr>
                        <a:t>-$5,554.78</a:t>
                      </a:r>
                      <a:endParaRPr lang="en-US" sz="700" b="0" i="0" u="none" strike="noStrike">
                        <a:effectLst/>
                        <a:latin typeface="Calibri" panose="020F0502020204030204" pitchFamily="34" charset="0"/>
                      </a:endParaRPr>
                    </a:p>
                  </a:txBody>
                  <a:tcPr marL="3958" marR="3958" marT="3958" marB="0" anchor="b"/>
                </a:tc>
                <a:extLst>
                  <a:ext uri="{0D108BD9-81ED-4DB2-BD59-A6C34878D82A}">
                    <a16:rowId xmlns:a16="http://schemas.microsoft.com/office/drawing/2014/main" val="3665448451"/>
                  </a:ext>
                </a:extLst>
              </a:tr>
              <a:tr h="145295">
                <a:tc>
                  <a:txBody>
                    <a:bodyPr/>
                    <a:lstStyle/>
                    <a:p>
                      <a:pPr algn="l" fontAlgn="b"/>
                      <a:r>
                        <a:rPr lang="en-US" sz="700" u="none" strike="noStrike">
                          <a:effectLst/>
                        </a:rPr>
                        <a:t>Grand Total</a:t>
                      </a:r>
                      <a:endParaRPr lang="en-US" sz="700" b="1" i="0" u="none" strike="noStrike">
                        <a:solidFill>
                          <a:srgbClr val="000000"/>
                        </a:solidFill>
                        <a:effectLst/>
                        <a:latin typeface="Calibri" panose="020F0502020204030204" pitchFamily="34" charset="0"/>
                      </a:endParaRPr>
                    </a:p>
                  </a:txBody>
                  <a:tcPr marL="3958" marR="3958" marT="3958" marB="0" anchor="b"/>
                </a:tc>
                <a:tc>
                  <a:txBody>
                    <a:bodyPr/>
                    <a:lstStyle/>
                    <a:p>
                      <a:pPr algn="r" fontAlgn="b"/>
                      <a:r>
                        <a:rPr lang="en-US" sz="700" u="none" strike="noStrike">
                          <a:effectLst/>
                        </a:rPr>
                        <a:t>$22,451,273.03</a:t>
                      </a:r>
                      <a:endParaRPr lang="en-US" sz="700" b="1" i="0" u="none" strike="noStrike">
                        <a:solidFill>
                          <a:srgbClr val="000000"/>
                        </a:solidFill>
                        <a:effectLst/>
                        <a:latin typeface="Calibri" panose="020F0502020204030204" pitchFamily="34" charset="0"/>
                      </a:endParaRPr>
                    </a:p>
                  </a:txBody>
                  <a:tcPr marL="3958" marR="3958" marT="3958" marB="0" anchor="b"/>
                </a:tc>
                <a:tc>
                  <a:txBody>
                    <a:bodyPr/>
                    <a:lstStyle/>
                    <a:p>
                      <a:pPr algn="r" fontAlgn="b"/>
                      <a:r>
                        <a:rPr lang="en-US" sz="700" u="none" strike="noStrike">
                          <a:effectLst/>
                        </a:rPr>
                        <a:t>$26,234,984.93</a:t>
                      </a:r>
                      <a:endParaRPr lang="en-US" sz="700" b="1" i="0" u="none" strike="noStrike">
                        <a:solidFill>
                          <a:srgbClr val="000000"/>
                        </a:solidFill>
                        <a:effectLst/>
                        <a:latin typeface="Calibri" panose="020F0502020204030204" pitchFamily="34" charset="0"/>
                      </a:endParaRPr>
                    </a:p>
                  </a:txBody>
                  <a:tcPr marL="3958" marR="3958" marT="3958" marB="0" anchor="b"/>
                </a:tc>
                <a:tc>
                  <a:txBody>
                    <a:bodyPr/>
                    <a:lstStyle/>
                    <a:p>
                      <a:pPr algn="r" fontAlgn="b"/>
                      <a:r>
                        <a:rPr lang="en-US" sz="700" u="none" strike="noStrike">
                          <a:effectLst/>
                        </a:rPr>
                        <a:t>$3,783,711.90</a:t>
                      </a:r>
                      <a:endParaRPr lang="en-US" sz="700" b="1" i="0" u="none" strike="noStrike">
                        <a:solidFill>
                          <a:srgbClr val="000000"/>
                        </a:solidFill>
                        <a:effectLst/>
                        <a:latin typeface="Calibri" panose="020F0502020204030204" pitchFamily="34" charset="0"/>
                      </a:endParaRPr>
                    </a:p>
                  </a:txBody>
                  <a:tcPr marL="3958" marR="3958" marT="3958" marB="0" anchor="b"/>
                </a:tc>
                <a:extLst>
                  <a:ext uri="{0D108BD9-81ED-4DB2-BD59-A6C34878D82A}">
                    <a16:rowId xmlns:a16="http://schemas.microsoft.com/office/drawing/2014/main" val="2820728944"/>
                  </a:ext>
                </a:extLst>
              </a:tr>
            </a:tbl>
          </a:graphicData>
        </a:graphic>
      </p:graphicFrame>
    </p:spTree>
    <p:extLst>
      <p:ext uri="{BB962C8B-B14F-4D97-AF65-F5344CB8AC3E}">
        <p14:creationId xmlns:p14="http://schemas.microsoft.com/office/powerpoint/2010/main" val="3294759123"/>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8" name="Picture 37">
            <a:extLst>
              <a:ext uri="{FF2B5EF4-FFF2-40B4-BE49-F238E27FC236}">
                <a16:creationId xmlns:a16="http://schemas.microsoft.com/office/drawing/2014/main" id="{5321D838-2C7E-4177-9DD3-DAC78324A2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0" name="Picture 39">
            <a:extLst>
              <a:ext uri="{FF2B5EF4-FFF2-40B4-BE49-F238E27FC236}">
                <a16:creationId xmlns:a16="http://schemas.microsoft.com/office/drawing/2014/main" id="{0146E45C-1450-4186-B501-74F221F897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42" name="Picture 41">
            <a:extLst>
              <a:ext uri="{FF2B5EF4-FFF2-40B4-BE49-F238E27FC236}">
                <a16:creationId xmlns:a16="http://schemas.microsoft.com/office/drawing/2014/main" id="{EEDDA48B-BC04-4915-ADA3-A1A9522EB0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44" name="Rectangle 43">
            <a:extLst>
              <a:ext uri="{FF2B5EF4-FFF2-40B4-BE49-F238E27FC236}">
                <a16:creationId xmlns:a16="http://schemas.microsoft.com/office/drawing/2014/main" id="{78C9D07A-5A22-4E55-B18A-47CF07E50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6" name="Rectangle 45">
            <a:extLst>
              <a:ext uri="{FF2B5EF4-FFF2-40B4-BE49-F238E27FC236}">
                <a16:creationId xmlns:a16="http://schemas.microsoft.com/office/drawing/2014/main" id="{3D71E629-0739-4A59-972B-A9E9A4500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48" name="Rectangle 47">
            <a:extLst>
              <a:ext uri="{FF2B5EF4-FFF2-40B4-BE49-F238E27FC236}">
                <a16:creationId xmlns:a16="http://schemas.microsoft.com/office/drawing/2014/main" id="{8F383800-5CEA-471E-91C6-604E9C8F9D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0" name="Picture 49">
            <a:extLst>
              <a:ext uri="{FF2B5EF4-FFF2-40B4-BE49-F238E27FC236}">
                <a16:creationId xmlns:a16="http://schemas.microsoft.com/office/drawing/2014/main" id="{2077B291-934C-486F-A7DD-F7B7568BFA9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a:gradFill>
            <a:gsLst>
              <a:gs pos="0">
                <a:srgbClr val="F78925"/>
              </a:gs>
              <a:gs pos="50000">
                <a:srgbClr val="D54209"/>
              </a:gs>
              <a:gs pos="100000">
                <a:srgbClr val="8D0000"/>
              </a:gs>
            </a:gsLst>
            <a:lin ang="2520000" scaled="0"/>
          </a:gradFill>
        </p:spPr>
      </p:pic>
      <p:sp>
        <p:nvSpPr>
          <p:cNvPr id="52" name="Rectangle 51">
            <a:extLst>
              <a:ext uri="{FF2B5EF4-FFF2-40B4-BE49-F238E27FC236}">
                <a16:creationId xmlns:a16="http://schemas.microsoft.com/office/drawing/2014/main" id="{FE41C29D-0817-42AE-A275-5552F6926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570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21AFE179-2F71-4019-9BED-8E72C0C07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4557357"/>
            <a:ext cx="8978671" cy="1660332"/>
          </a:xfrm>
          <a:prstGeom prst="rect">
            <a:avLst/>
          </a:prstGeom>
          <a:solidFill>
            <a:srgbClr val="0D0D0D">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690908" y="4710483"/>
            <a:ext cx="8133478" cy="940240"/>
          </a:xfrm>
        </p:spPr>
        <p:txBody>
          <a:bodyPr vert="horz" lIns="91440" tIns="45720" rIns="91440" bIns="45720" rtlCol="0" anchor="b">
            <a:normAutofit/>
          </a:bodyPr>
          <a:lstStyle/>
          <a:p>
            <a:pPr algn="r"/>
            <a:r>
              <a:rPr lang="en-US" sz="3000" dirty="0">
                <a:solidFill>
                  <a:srgbClr val="FFFFFF"/>
                </a:solidFill>
              </a:rPr>
              <a:t>FY26 General Fund Expenses Departmental Comparison</a:t>
            </a:r>
          </a:p>
        </p:txBody>
      </p:sp>
      <p:sp>
        <p:nvSpPr>
          <p:cNvPr id="56" name="Rectangle 55">
            <a:extLst>
              <a:ext uri="{FF2B5EF4-FFF2-40B4-BE49-F238E27FC236}">
                <a16:creationId xmlns:a16="http://schemas.microsoft.com/office/drawing/2014/main" id="{333AFE41-7E9F-4E28-8263-5B498AA7C8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22301" y="4557357"/>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8" name="Rectangle 57">
            <a:extLst>
              <a:ext uri="{FF2B5EF4-FFF2-40B4-BE49-F238E27FC236}">
                <a16:creationId xmlns:a16="http://schemas.microsoft.com/office/drawing/2014/main" id="{C553E99F-4FAF-422B-B3EA-84AF1AA085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6" y="6210130"/>
            <a:ext cx="8968085" cy="275942"/>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F214FAEF-3E6C-41BB-9945-719809A693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22301" y="6210130"/>
            <a:ext cx="3080285" cy="275942"/>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 name="Chart 7">
            <a:extLst>
              <a:ext uri="{FF2B5EF4-FFF2-40B4-BE49-F238E27FC236}">
                <a16:creationId xmlns:a16="http://schemas.microsoft.com/office/drawing/2014/main" id="{9E7A854B-B1E2-C390-C042-627386713A2B}"/>
              </a:ext>
            </a:extLst>
          </p:cNvPr>
          <p:cNvGraphicFramePr>
            <a:graphicFrameLocks/>
          </p:cNvGraphicFramePr>
          <p:nvPr>
            <p:extLst>
              <p:ext uri="{D42A27DB-BD31-4B8C-83A1-F6EECF244321}">
                <p14:modId xmlns:p14="http://schemas.microsoft.com/office/powerpoint/2010/main" val="3316419274"/>
              </p:ext>
            </p:extLst>
          </p:nvPr>
        </p:nvGraphicFramePr>
        <p:xfrm>
          <a:off x="-3174" y="0"/>
          <a:ext cx="12202584" cy="4557036"/>
        </p:xfrm>
        <a:graphic>
          <a:graphicData uri="http://schemas.openxmlformats.org/drawingml/2006/chart">
            <c:chart xmlns:c="http://schemas.openxmlformats.org/drawingml/2006/chart" xmlns:r="http://schemas.openxmlformats.org/officeDocument/2006/relationships" r:id="rId8"/>
          </a:graphicData>
        </a:graphic>
      </p:graphicFrame>
      <p:sp>
        <p:nvSpPr>
          <p:cNvPr id="3" name="Slide Number Placeholder 2">
            <a:extLst>
              <a:ext uri="{FF2B5EF4-FFF2-40B4-BE49-F238E27FC236}">
                <a16:creationId xmlns:a16="http://schemas.microsoft.com/office/drawing/2014/main" id="{64D76B2F-C47E-C957-E978-B491B43B10B1}"/>
              </a:ext>
            </a:extLst>
          </p:cNvPr>
          <p:cNvSpPr>
            <a:spLocks noGrp="1"/>
          </p:cNvSpPr>
          <p:nvPr>
            <p:ph type="sldNum" sz="quarter" idx="12"/>
          </p:nvPr>
        </p:nvSpPr>
        <p:spPr/>
        <p:txBody>
          <a:bodyPr/>
          <a:lstStyle/>
          <a:p>
            <a:fld id="{B1834E53-DCE9-4F53-95B5-1147261CAB02}" type="slidenum">
              <a:rPr lang="en-US" smtClean="0"/>
              <a:t>14</a:t>
            </a:fld>
            <a:endParaRPr lang="en-US"/>
          </a:p>
        </p:txBody>
      </p:sp>
      <p:graphicFrame>
        <p:nvGraphicFramePr>
          <p:cNvPr id="4" name="Chart 3">
            <a:extLst>
              <a:ext uri="{FF2B5EF4-FFF2-40B4-BE49-F238E27FC236}">
                <a16:creationId xmlns:a16="http://schemas.microsoft.com/office/drawing/2014/main" id="{BA6EDC6D-20EC-26D4-1F03-0F5B91D8236A}"/>
              </a:ext>
            </a:extLst>
          </p:cNvPr>
          <p:cNvGraphicFramePr>
            <a:graphicFrameLocks/>
          </p:cNvGraphicFramePr>
          <p:nvPr>
            <p:extLst>
              <p:ext uri="{D42A27DB-BD31-4B8C-83A1-F6EECF244321}">
                <p14:modId xmlns:p14="http://schemas.microsoft.com/office/powerpoint/2010/main" val="2065824931"/>
              </p:ext>
            </p:extLst>
          </p:nvPr>
        </p:nvGraphicFramePr>
        <p:xfrm>
          <a:off x="2205115" y="295275"/>
          <a:ext cx="7936964" cy="4043280"/>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471346350"/>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8" name="Picture 37">
            <a:extLst>
              <a:ext uri="{FF2B5EF4-FFF2-40B4-BE49-F238E27FC236}">
                <a16:creationId xmlns:a16="http://schemas.microsoft.com/office/drawing/2014/main" id="{5321D838-2C7E-4177-9DD3-DAC78324A2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0" name="Picture 39">
            <a:extLst>
              <a:ext uri="{FF2B5EF4-FFF2-40B4-BE49-F238E27FC236}">
                <a16:creationId xmlns:a16="http://schemas.microsoft.com/office/drawing/2014/main" id="{0146E45C-1450-4186-B501-74F221F897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42" name="Picture 41">
            <a:extLst>
              <a:ext uri="{FF2B5EF4-FFF2-40B4-BE49-F238E27FC236}">
                <a16:creationId xmlns:a16="http://schemas.microsoft.com/office/drawing/2014/main" id="{EEDDA48B-BC04-4915-ADA3-A1A9522EB0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44" name="Rectangle 43">
            <a:extLst>
              <a:ext uri="{FF2B5EF4-FFF2-40B4-BE49-F238E27FC236}">
                <a16:creationId xmlns:a16="http://schemas.microsoft.com/office/drawing/2014/main" id="{78C9D07A-5A22-4E55-B18A-47CF07E50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6" name="Rectangle 45">
            <a:extLst>
              <a:ext uri="{FF2B5EF4-FFF2-40B4-BE49-F238E27FC236}">
                <a16:creationId xmlns:a16="http://schemas.microsoft.com/office/drawing/2014/main" id="{3D71E629-0739-4A59-972B-A9E9A4500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8" name="Rectangle 47">
            <a:extLst>
              <a:ext uri="{FF2B5EF4-FFF2-40B4-BE49-F238E27FC236}">
                <a16:creationId xmlns:a16="http://schemas.microsoft.com/office/drawing/2014/main" id="{DEDF2838-61BD-4552-A6C3-E3D6763CF3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pic>
        <p:nvPicPr>
          <p:cNvPr id="50" name="Picture 49">
            <a:extLst>
              <a:ext uri="{FF2B5EF4-FFF2-40B4-BE49-F238E27FC236}">
                <a16:creationId xmlns:a16="http://schemas.microsoft.com/office/drawing/2014/main" id="{E7876ED4-577B-4724-914E-42A0567A381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2" name="Rectangle 51">
            <a:extLst>
              <a:ext uri="{FF2B5EF4-FFF2-40B4-BE49-F238E27FC236}">
                <a16:creationId xmlns:a16="http://schemas.microsoft.com/office/drawing/2014/main" id="{5A35B073-543D-4B7C-85CE-3F6F3F5191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9176" y="0"/>
            <a:ext cx="6092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4" name="Picture 53">
            <a:extLst>
              <a:ext uri="{FF2B5EF4-FFF2-40B4-BE49-F238E27FC236}">
                <a16:creationId xmlns:a16="http://schemas.microsoft.com/office/drawing/2014/main" id="{56C9C24B-A8AA-4E20-9A75-455D96E200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 y="4688333"/>
            <a:ext cx="6400800" cy="185701"/>
          </a:xfrm>
          <a:prstGeom prst="rect">
            <a:avLst/>
          </a:prstGeom>
        </p:spPr>
      </p:pic>
      <p:sp>
        <p:nvSpPr>
          <p:cNvPr id="56" name="Rectangle 55">
            <a:extLst>
              <a:ext uri="{FF2B5EF4-FFF2-40B4-BE49-F238E27FC236}">
                <a16:creationId xmlns:a16="http://schemas.microsoft.com/office/drawing/2014/main" id="{0505B119-A4E9-4F97-9673-6F51C1C35B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162908"/>
            <a:ext cx="6411743" cy="2532185"/>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 name="Title 3"/>
          <p:cNvSpPr>
            <a:spLocks noGrp="1"/>
          </p:cNvSpPr>
          <p:nvPr>
            <p:ph type="title"/>
          </p:nvPr>
        </p:nvSpPr>
        <p:spPr>
          <a:xfrm>
            <a:off x="680322" y="2403231"/>
            <a:ext cx="5192940" cy="2133600"/>
          </a:xfrm>
        </p:spPr>
        <p:txBody>
          <a:bodyPr vert="horz" lIns="91440" tIns="45720" rIns="91440" bIns="45720" rtlCol="0" anchor="ctr">
            <a:normAutofit/>
          </a:bodyPr>
          <a:lstStyle/>
          <a:p>
            <a:pPr algn="r"/>
            <a:r>
              <a:rPr lang="en-US" sz="3400">
                <a:solidFill>
                  <a:srgbClr val="FFFFFF"/>
                </a:solidFill>
              </a:rPr>
              <a:t>General Fund Non Tax Revenues </a:t>
            </a:r>
            <a:br>
              <a:rPr lang="en-US" sz="3400">
                <a:solidFill>
                  <a:srgbClr val="FFFFFF"/>
                </a:solidFill>
              </a:rPr>
            </a:br>
            <a:r>
              <a:rPr lang="en-US" sz="3400">
                <a:solidFill>
                  <a:srgbClr val="FFFFFF"/>
                </a:solidFill>
              </a:rPr>
              <a:t>FY26 Budget vs FY25 Budget</a:t>
            </a:r>
          </a:p>
        </p:txBody>
      </p:sp>
      <p:sp useBgFill="1">
        <p:nvSpPr>
          <p:cNvPr id="58" name="Rectangle 57">
            <a:extLst>
              <a:ext uri="{FF2B5EF4-FFF2-40B4-BE49-F238E27FC236}">
                <a16:creationId xmlns:a16="http://schemas.microsoft.com/office/drawing/2014/main" id="{3DF5FFB9-6D81-4F3A-AF5B-6F9EC3428A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3163" y="642795"/>
            <a:ext cx="4812406" cy="5575125"/>
          </a:xfrm>
          <a:prstGeom prst="rect">
            <a:avLst/>
          </a:prstGeom>
          <a:ln>
            <a:noFill/>
          </a:ln>
          <a:effectLst>
            <a:outerShdw blurRad="76200" dist="63500" dir="5040000" algn="t"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48367FD2-0CAB-41BE-F638-16953F4953E4}"/>
              </a:ext>
            </a:extLst>
          </p:cNvPr>
          <p:cNvSpPr>
            <a:spLocks noGrp="1"/>
          </p:cNvSpPr>
          <p:nvPr>
            <p:ph type="sldNum" sz="quarter" idx="12"/>
          </p:nvPr>
        </p:nvSpPr>
        <p:spPr>
          <a:xfrm>
            <a:off x="11281776" y="6336872"/>
            <a:ext cx="722655" cy="365760"/>
          </a:xfrm>
        </p:spPr>
        <p:txBody>
          <a:bodyPr vert="horz" lIns="91440" tIns="45720" rIns="91440" bIns="45720" rtlCol="0" anchor="ctr">
            <a:normAutofit/>
          </a:bodyPr>
          <a:lstStyle/>
          <a:p>
            <a:pPr defTabSz="914400">
              <a:spcAft>
                <a:spcPts val="600"/>
              </a:spcAft>
            </a:pPr>
            <a:fld id="{B1834E53-DCE9-4F53-95B5-1147261CAB02}" type="slidenum">
              <a:rPr lang="en-US" sz="1400">
                <a:solidFill>
                  <a:srgbClr val="FFFFFF"/>
                </a:solidFill>
              </a:rPr>
              <a:pPr defTabSz="914400">
                <a:spcAft>
                  <a:spcPts val="600"/>
                </a:spcAft>
              </a:pPr>
              <a:t>15</a:t>
            </a:fld>
            <a:endParaRPr lang="en-US" sz="1400">
              <a:solidFill>
                <a:srgbClr val="FFFFFF"/>
              </a:solidFill>
            </a:endParaRPr>
          </a:p>
        </p:txBody>
      </p:sp>
      <p:graphicFrame>
        <p:nvGraphicFramePr>
          <p:cNvPr id="5" name="Table 4">
            <a:extLst>
              <a:ext uri="{FF2B5EF4-FFF2-40B4-BE49-F238E27FC236}">
                <a16:creationId xmlns:a16="http://schemas.microsoft.com/office/drawing/2014/main" id="{C8DD6DC7-A5CC-DC83-A6D3-F194D3A643A6}"/>
              </a:ext>
            </a:extLst>
          </p:cNvPr>
          <p:cNvGraphicFramePr>
            <a:graphicFrameLocks noGrp="1"/>
          </p:cNvGraphicFramePr>
          <p:nvPr>
            <p:extLst>
              <p:ext uri="{D42A27DB-BD31-4B8C-83A1-F6EECF244321}">
                <p14:modId xmlns:p14="http://schemas.microsoft.com/office/powerpoint/2010/main" val="3351330540"/>
              </p:ext>
            </p:extLst>
          </p:nvPr>
        </p:nvGraphicFramePr>
        <p:xfrm>
          <a:off x="7310056" y="955591"/>
          <a:ext cx="3646175" cy="4940026"/>
        </p:xfrm>
        <a:graphic>
          <a:graphicData uri="http://schemas.openxmlformats.org/drawingml/2006/table">
            <a:tbl>
              <a:tblPr firstRow="1" bandRow="1">
                <a:tableStyleId>{5C22544A-7EE6-4342-B048-85BDC9FD1C3A}</a:tableStyleId>
              </a:tblPr>
              <a:tblGrid>
                <a:gridCol w="421167">
                  <a:extLst>
                    <a:ext uri="{9D8B030D-6E8A-4147-A177-3AD203B41FA5}">
                      <a16:colId xmlns:a16="http://schemas.microsoft.com/office/drawing/2014/main" val="2948160968"/>
                    </a:ext>
                  </a:extLst>
                </a:gridCol>
                <a:gridCol w="451743">
                  <a:extLst>
                    <a:ext uri="{9D8B030D-6E8A-4147-A177-3AD203B41FA5}">
                      <a16:colId xmlns:a16="http://schemas.microsoft.com/office/drawing/2014/main" val="3921136939"/>
                    </a:ext>
                  </a:extLst>
                </a:gridCol>
                <a:gridCol w="258676">
                  <a:extLst>
                    <a:ext uri="{9D8B030D-6E8A-4147-A177-3AD203B41FA5}">
                      <a16:colId xmlns:a16="http://schemas.microsoft.com/office/drawing/2014/main" val="343128503"/>
                    </a:ext>
                  </a:extLst>
                </a:gridCol>
                <a:gridCol w="420293">
                  <a:extLst>
                    <a:ext uri="{9D8B030D-6E8A-4147-A177-3AD203B41FA5}">
                      <a16:colId xmlns:a16="http://schemas.microsoft.com/office/drawing/2014/main" val="1184832157"/>
                    </a:ext>
                  </a:extLst>
                </a:gridCol>
                <a:gridCol w="1000366">
                  <a:extLst>
                    <a:ext uri="{9D8B030D-6E8A-4147-A177-3AD203B41FA5}">
                      <a16:colId xmlns:a16="http://schemas.microsoft.com/office/drawing/2014/main" val="2097423493"/>
                    </a:ext>
                  </a:extLst>
                </a:gridCol>
                <a:gridCol w="546965">
                  <a:extLst>
                    <a:ext uri="{9D8B030D-6E8A-4147-A177-3AD203B41FA5}">
                      <a16:colId xmlns:a16="http://schemas.microsoft.com/office/drawing/2014/main" val="2402001560"/>
                    </a:ext>
                  </a:extLst>
                </a:gridCol>
                <a:gridCol w="546965">
                  <a:extLst>
                    <a:ext uri="{9D8B030D-6E8A-4147-A177-3AD203B41FA5}">
                      <a16:colId xmlns:a16="http://schemas.microsoft.com/office/drawing/2014/main" val="516378403"/>
                    </a:ext>
                  </a:extLst>
                </a:gridCol>
              </a:tblGrid>
              <a:tr h="190001">
                <a:tc>
                  <a:txBody>
                    <a:bodyPr/>
                    <a:lstStyle/>
                    <a:p>
                      <a:pPr algn="l" fontAlgn="t"/>
                      <a:r>
                        <a:rPr lang="en-US" sz="600" u="none" strike="noStrike">
                          <a:effectLst/>
                        </a:rPr>
                        <a:t>Department</a:t>
                      </a:r>
                      <a:endParaRPr lang="en-US" sz="600" b="1"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Organization</a:t>
                      </a:r>
                      <a:endParaRPr lang="en-US" sz="600" b="1"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Object</a:t>
                      </a:r>
                      <a:endParaRPr lang="en-US" sz="600" b="1"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GL Account</a:t>
                      </a:r>
                      <a:endParaRPr lang="en-US" sz="600" b="1"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Account Description</a:t>
                      </a:r>
                      <a:endParaRPr lang="en-US" sz="600" b="1"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2026 Manager Budget</a:t>
                      </a:r>
                      <a:endParaRPr lang="en-US" sz="600" b="1"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2025 Revised Budget</a:t>
                      </a:r>
                      <a:endParaRPr lang="en-US" sz="600" b="1" i="0" u="none" strike="noStrike">
                        <a:solidFill>
                          <a:srgbClr val="000000"/>
                        </a:solidFill>
                        <a:effectLst/>
                        <a:latin typeface="Calibri" panose="020F0502020204030204" pitchFamily="34" charset="0"/>
                      </a:endParaRPr>
                    </a:p>
                  </a:txBody>
                  <a:tcPr marL="2141" marR="2141" marT="2141" marB="0"/>
                </a:tc>
                <a:extLst>
                  <a:ext uri="{0D108BD9-81ED-4DB2-BD59-A6C34878D82A}">
                    <a16:rowId xmlns:a16="http://schemas.microsoft.com/office/drawing/2014/main" val="1648866942"/>
                  </a:ext>
                </a:extLst>
              </a:tr>
              <a:tr h="190001">
                <a:tc>
                  <a:txBody>
                    <a:bodyPr/>
                    <a:lstStyle/>
                    <a:p>
                      <a:pPr algn="l" fontAlgn="t"/>
                      <a:r>
                        <a:rPr lang="en-US" sz="600" u="none" strike="noStrike">
                          <a:effectLst/>
                        </a:rPr>
                        <a:t>Treasury</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12020000</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40002</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12020000-40002</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In lieu of property taxes     </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($10,000.00)</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($9,500.00)</a:t>
                      </a:r>
                      <a:endParaRPr lang="en-US" sz="600" b="0" i="0" u="none" strike="noStrike">
                        <a:solidFill>
                          <a:srgbClr val="000000"/>
                        </a:solidFill>
                        <a:effectLst/>
                        <a:latin typeface="Calibri" panose="020F0502020204030204" pitchFamily="34" charset="0"/>
                      </a:endParaRPr>
                    </a:p>
                  </a:txBody>
                  <a:tcPr marL="2141" marR="2141" marT="2141" marB="0"/>
                </a:tc>
                <a:extLst>
                  <a:ext uri="{0D108BD9-81ED-4DB2-BD59-A6C34878D82A}">
                    <a16:rowId xmlns:a16="http://schemas.microsoft.com/office/drawing/2014/main" val="65920047"/>
                  </a:ext>
                </a:extLst>
              </a:tr>
              <a:tr h="190001">
                <a:tc>
                  <a:txBody>
                    <a:bodyPr/>
                    <a:lstStyle/>
                    <a:p>
                      <a:pPr algn="l" fontAlgn="t"/>
                      <a:r>
                        <a:rPr lang="en-US" sz="600" u="none" strike="noStrike">
                          <a:effectLst/>
                        </a:rPr>
                        <a:t>Treasury</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12020000</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40004</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12020000-40004</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Supplmental Real &amp; Prop Taxes </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($10,000.00)</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($11,000.00)</a:t>
                      </a:r>
                      <a:endParaRPr lang="en-US" sz="600" b="0" i="0" u="none" strike="noStrike">
                        <a:solidFill>
                          <a:srgbClr val="000000"/>
                        </a:solidFill>
                        <a:effectLst/>
                        <a:latin typeface="Calibri" panose="020F0502020204030204" pitchFamily="34" charset="0"/>
                      </a:endParaRPr>
                    </a:p>
                  </a:txBody>
                  <a:tcPr marL="2141" marR="2141" marT="2141" marB="0"/>
                </a:tc>
                <a:extLst>
                  <a:ext uri="{0D108BD9-81ED-4DB2-BD59-A6C34878D82A}">
                    <a16:rowId xmlns:a16="http://schemas.microsoft.com/office/drawing/2014/main" val="2027303692"/>
                  </a:ext>
                </a:extLst>
              </a:tr>
              <a:tr h="190001">
                <a:tc>
                  <a:txBody>
                    <a:bodyPr/>
                    <a:lstStyle/>
                    <a:p>
                      <a:pPr algn="l" fontAlgn="t"/>
                      <a:r>
                        <a:rPr lang="en-US" sz="600" u="none" strike="noStrike">
                          <a:effectLst/>
                        </a:rPr>
                        <a:t>Treasury</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12020000</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40020</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12020000-40020</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Motor vehicle excise taxes    </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($1,900,000.00)</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($1,900,000.00)</a:t>
                      </a:r>
                      <a:endParaRPr lang="en-US" sz="600" b="0" i="0" u="none" strike="noStrike">
                        <a:solidFill>
                          <a:srgbClr val="000000"/>
                        </a:solidFill>
                        <a:effectLst/>
                        <a:latin typeface="Calibri" panose="020F0502020204030204" pitchFamily="34" charset="0"/>
                      </a:endParaRPr>
                    </a:p>
                  </a:txBody>
                  <a:tcPr marL="2141" marR="2141" marT="2141" marB="0"/>
                </a:tc>
                <a:extLst>
                  <a:ext uri="{0D108BD9-81ED-4DB2-BD59-A6C34878D82A}">
                    <a16:rowId xmlns:a16="http://schemas.microsoft.com/office/drawing/2014/main" val="3719620182"/>
                  </a:ext>
                </a:extLst>
              </a:tr>
              <a:tr h="190001">
                <a:tc>
                  <a:txBody>
                    <a:bodyPr/>
                    <a:lstStyle/>
                    <a:p>
                      <a:pPr algn="l" fontAlgn="t"/>
                      <a:r>
                        <a:rPr lang="en-US" sz="600" u="none" strike="noStrike">
                          <a:effectLst/>
                        </a:rPr>
                        <a:t>Treasury</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12020000</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40021</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12020000-40021</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Boat excise taxes             </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($7,000.00)</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($7,000.00)</a:t>
                      </a:r>
                      <a:endParaRPr lang="en-US" sz="600" b="0" i="0" u="none" strike="noStrike">
                        <a:solidFill>
                          <a:srgbClr val="000000"/>
                        </a:solidFill>
                        <a:effectLst/>
                        <a:latin typeface="Calibri" panose="020F0502020204030204" pitchFamily="34" charset="0"/>
                      </a:endParaRPr>
                    </a:p>
                  </a:txBody>
                  <a:tcPr marL="2141" marR="2141" marT="2141" marB="0"/>
                </a:tc>
                <a:extLst>
                  <a:ext uri="{0D108BD9-81ED-4DB2-BD59-A6C34878D82A}">
                    <a16:rowId xmlns:a16="http://schemas.microsoft.com/office/drawing/2014/main" val="1548630368"/>
                  </a:ext>
                </a:extLst>
              </a:tr>
              <a:tr h="190001">
                <a:tc>
                  <a:txBody>
                    <a:bodyPr/>
                    <a:lstStyle/>
                    <a:p>
                      <a:pPr algn="l" fontAlgn="t"/>
                      <a:r>
                        <a:rPr lang="en-US" sz="600" u="none" strike="noStrike">
                          <a:effectLst/>
                        </a:rPr>
                        <a:t>Treasury</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12020000</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40030</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12020000-40030</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Interest/Penalties on Taxes   </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($28,000.00)</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($36,000.00)</a:t>
                      </a:r>
                      <a:endParaRPr lang="en-US" sz="600" b="0" i="0" u="none" strike="noStrike">
                        <a:solidFill>
                          <a:srgbClr val="000000"/>
                        </a:solidFill>
                        <a:effectLst/>
                        <a:latin typeface="Calibri" panose="020F0502020204030204" pitchFamily="34" charset="0"/>
                      </a:endParaRPr>
                    </a:p>
                  </a:txBody>
                  <a:tcPr marL="2141" marR="2141" marT="2141" marB="0"/>
                </a:tc>
                <a:extLst>
                  <a:ext uri="{0D108BD9-81ED-4DB2-BD59-A6C34878D82A}">
                    <a16:rowId xmlns:a16="http://schemas.microsoft.com/office/drawing/2014/main" val="2175317722"/>
                  </a:ext>
                </a:extLst>
              </a:tr>
              <a:tr h="190001">
                <a:tc>
                  <a:txBody>
                    <a:bodyPr/>
                    <a:lstStyle/>
                    <a:p>
                      <a:pPr algn="l" fontAlgn="t"/>
                      <a:r>
                        <a:rPr lang="en-US" sz="600" u="none" strike="noStrike">
                          <a:effectLst/>
                        </a:rPr>
                        <a:t>Treasury</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12020000</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40160</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12020000-40160</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Agent Fees                    </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($43,000.00)</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($45,000.00)</a:t>
                      </a:r>
                      <a:endParaRPr lang="en-US" sz="600" b="0" i="0" u="none" strike="noStrike">
                        <a:solidFill>
                          <a:srgbClr val="000000"/>
                        </a:solidFill>
                        <a:effectLst/>
                        <a:latin typeface="Calibri" panose="020F0502020204030204" pitchFamily="34" charset="0"/>
                      </a:endParaRPr>
                    </a:p>
                  </a:txBody>
                  <a:tcPr marL="2141" marR="2141" marT="2141" marB="0"/>
                </a:tc>
                <a:extLst>
                  <a:ext uri="{0D108BD9-81ED-4DB2-BD59-A6C34878D82A}">
                    <a16:rowId xmlns:a16="http://schemas.microsoft.com/office/drawing/2014/main" val="1451212695"/>
                  </a:ext>
                </a:extLst>
              </a:tr>
              <a:tr h="190001">
                <a:tc>
                  <a:txBody>
                    <a:bodyPr/>
                    <a:lstStyle/>
                    <a:p>
                      <a:pPr algn="l" fontAlgn="t"/>
                      <a:r>
                        <a:rPr lang="en-US" sz="600" u="none" strike="noStrike">
                          <a:effectLst/>
                        </a:rPr>
                        <a:t>Treasury</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12020000</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40226</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12020000-40226</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State revenue sharing         </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($2,371,054.57)</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($2,485,702.37)</a:t>
                      </a:r>
                      <a:endParaRPr lang="en-US" sz="600" b="0" i="0" u="none" strike="noStrike">
                        <a:solidFill>
                          <a:srgbClr val="000000"/>
                        </a:solidFill>
                        <a:effectLst/>
                        <a:latin typeface="Calibri" panose="020F0502020204030204" pitchFamily="34" charset="0"/>
                      </a:endParaRPr>
                    </a:p>
                  </a:txBody>
                  <a:tcPr marL="2141" marR="2141" marT="2141" marB="0"/>
                </a:tc>
                <a:extLst>
                  <a:ext uri="{0D108BD9-81ED-4DB2-BD59-A6C34878D82A}">
                    <a16:rowId xmlns:a16="http://schemas.microsoft.com/office/drawing/2014/main" val="2963990595"/>
                  </a:ext>
                </a:extLst>
              </a:tr>
              <a:tr h="190001">
                <a:tc>
                  <a:txBody>
                    <a:bodyPr/>
                    <a:lstStyle/>
                    <a:p>
                      <a:pPr algn="l" fontAlgn="t"/>
                      <a:r>
                        <a:rPr lang="en-US" sz="600" u="none" strike="noStrike">
                          <a:effectLst/>
                        </a:rPr>
                        <a:t>Treasury</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12020000</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40227</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12020000-40227</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Urban road initiative program </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($102,000.00)</a:t>
                      </a:r>
                      <a:endParaRPr lang="en-US" sz="600" b="0" i="0" u="none" strike="noStrike">
                        <a:solidFill>
                          <a:srgbClr val="000000"/>
                        </a:solidFill>
                        <a:effectLst/>
                        <a:latin typeface="Calibri" panose="020F0502020204030204" pitchFamily="34" charset="0"/>
                      </a:endParaRPr>
                    </a:p>
                  </a:txBody>
                  <a:tcPr marL="2141" marR="2141" marT="2141" marB="0"/>
                </a:tc>
                <a:extLst>
                  <a:ext uri="{0D108BD9-81ED-4DB2-BD59-A6C34878D82A}">
                    <a16:rowId xmlns:a16="http://schemas.microsoft.com/office/drawing/2014/main" val="3136610709"/>
                  </a:ext>
                </a:extLst>
              </a:tr>
              <a:tr h="190001">
                <a:tc>
                  <a:txBody>
                    <a:bodyPr/>
                    <a:lstStyle/>
                    <a:p>
                      <a:pPr algn="l" fontAlgn="t"/>
                      <a:r>
                        <a:rPr lang="en-US" sz="600" u="none" strike="noStrike">
                          <a:effectLst/>
                        </a:rPr>
                        <a:t>Treasury</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12020000</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40231</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12020000-40231</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Veterans Reimbursement        </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($15,000.00)</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($10,000.00)</a:t>
                      </a:r>
                      <a:endParaRPr lang="en-US" sz="600" b="0" i="0" u="none" strike="noStrike">
                        <a:solidFill>
                          <a:srgbClr val="000000"/>
                        </a:solidFill>
                        <a:effectLst/>
                        <a:latin typeface="Calibri" panose="020F0502020204030204" pitchFamily="34" charset="0"/>
                      </a:endParaRPr>
                    </a:p>
                  </a:txBody>
                  <a:tcPr marL="2141" marR="2141" marT="2141" marB="0"/>
                </a:tc>
                <a:extLst>
                  <a:ext uri="{0D108BD9-81ED-4DB2-BD59-A6C34878D82A}">
                    <a16:rowId xmlns:a16="http://schemas.microsoft.com/office/drawing/2014/main" val="4239063619"/>
                  </a:ext>
                </a:extLst>
              </a:tr>
              <a:tr h="190001">
                <a:tc>
                  <a:txBody>
                    <a:bodyPr/>
                    <a:lstStyle/>
                    <a:p>
                      <a:pPr algn="l" fontAlgn="t"/>
                      <a:r>
                        <a:rPr lang="en-US" sz="600" u="none" strike="noStrike">
                          <a:effectLst/>
                        </a:rPr>
                        <a:t>Treasury</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12020000</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40232</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12020000-40232</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Tree Growth Reimbursement     </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($15,000.00)</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($17,000.00)</a:t>
                      </a:r>
                      <a:endParaRPr lang="en-US" sz="600" b="0" i="0" u="none" strike="noStrike">
                        <a:solidFill>
                          <a:srgbClr val="000000"/>
                        </a:solidFill>
                        <a:effectLst/>
                        <a:latin typeface="Calibri" panose="020F0502020204030204" pitchFamily="34" charset="0"/>
                      </a:endParaRPr>
                    </a:p>
                  </a:txBody>
                  <a:tcPr marL="2141" marR="2141" marT="2141" marB="0"/>
                </a:tc>
                <a:extLst>
                  <a:ext uri="{0D108BD9-81ED-4DB2-BD59-A6C34878D82A}">
                    <a16:rowId xmlns:a16="http://schemas.microsoft.com/office/drawing/2014/main" val="1967365368"/>
                  </a:ext>
                </a:extLst>
              </a:tr>
              <a:tr h="190001">
                <a:tc>
                  <a:txBody>
                    <a:bodyPr/>
                    <a:lstStyle/>
                    <a:p>
                      <a:pPr algn="l" fontAlgn="t"/>
                      <a:r>
                        <a:rPr lang="en-US" sz="600" u="none" strike="noStrike">
                          <a:effectLst/>
                        </a:rPr>
                        <a:t>Treasury</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12020000</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40235</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12020000-40235</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State Road Revenue            </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($21,500.00)</a:t>
                      </a:r>
                      <a:endParaRPr lang="en-US" sz="600" b="0" i="0" u="none" strike="noStrike">
                        <a:solidFill>
                          <a:srgbClr val="000000"/>
                        </a:solidFill>
                        <a:effectLst/>
                        <a:latin typeface="Calibri" panose="020F0502020204030204" pitchFamily="34" charset="0"/>
                      </a:endParaRPr>
                    </a:p>
                  </a:txBody>
                  <a:tcPr marL="2141" marR="2141" marT="2141" marB="0"/>
                </a:tc>
                <a:extLst>
                  <a:ext uri="{0D108BD9-81ED-4DB2-BD59-A6C34878D82A}">
                    <a16:rowId xmlns:a16="http://schemas.microsoft.com/office/drawing/2014/main" val="3903914252"/>
                  </a:ext>
                </a:extLst>
              </a:tr>
              <a:tr h="190001">
                <a:tc>
                  <a:txBody>
                    <a:bodyPr/>
                    <a:lstStyle/>
                    <a:p>
                      <a:pPr algn="l" fontAlgn="t"/>
                      <a:r>
                        <a:rPr lang="en-US" sz="600" u="none" strike="noStrike">
                          <a:effectLst/>
                        </a:rPr>
                        <a:t>Treasury</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12020000</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40260</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12020000-40260</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Fax Revenue                   </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($10.00)</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2141" marR="2141" marT="2141" marB="0"/>
                </a:tc>
                <a:extLst>
                  <a:ext uri="{0D108BD9-81ED-4DB2-BD59-A6C34878D82A}">
                    <a16:rowId xmlns:a16="http://schemas.microsoft.com/office/drawing/2014/main" val="146933301"/>
                  </a:ext>
                </a:extLst>
              </a:tr>
              <a:tr h="190001">
                <a:tc>
                  <a:txBody>
                    <a:bodyPr/>
                    <a:lstStyle/>
                    <a:p>
                      <a:pPr algn="l" fontAlgn="t"/>
                      <a:r>
                        <a:rPr lang="en-US" sz="600" u="none" strike="noStrike">
                          <a:effectLst/>
                        </a:rPr>
                        <a:t>Treasury</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12020000</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40261</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12020000-40261</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Copier Revenue                </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($100.00)</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2141" marR="2141" marT="2141" marB="0"/>
                </a:tc>
                <a:extLst>
                  <a:ext uri="{0D108BD9-81ED-4DB2-BD59-A6C34878D82A}">
                    <a16:rowId xmlns:a16="http://schemas.microsoft.com/office/drawing/2014/main" val="534998176"/>
                  </a:ext>
                </a:extLst>
              </a:tr>
              <a:tr h="190001">
                <a:tc>
                  <a:txBody>
                    <a:bodyPr/>
                    <a:lstStyle/>
                    <a:p>
                      <a:pPr algn="l" fontAlgn="t"/>
                      <a:r>
                        <a:rPr lang="en-US" sz="600" u="none" strike="noStrike">
                          <a:effectLst/>
                        </a:rPr>
                        <a:t>Treasury</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12020000</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40901</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12020000-40901</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Sewer Dept Admin Reimbursement</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($28,238.77)</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($21,364.66)</a:t>
                      </a:r>
                      <a:endParaRPr lang="en-US" sz="600" b="0" i="0" u="none" strike="noStrike">
                        <a:solidFill>
                          <a:srgbClr val="000000"/>
                        </a:solidFill>
                        <a:effectLst/>
                        <a:latin typeface="Calibri" panose="020F0502020204030204" pitchFamily="34" charset="0"/>
                      </a:endParaRPr>
                    </a:p>
                  </a:txBody>
                  <a:tcPr marL="2141" marR="2141" marT="2141" marB="0"/>
                </a:tc>
                <a:extLst>
                  <a:ext uri="{0D108BD9-81ED-4DB2-BD59-A6C34878D82A}">
                    <a16:rowId xmlns:a16="http://schemas.microsoft.com/office/drawing/2014/main" val="3277737538"/>
                  </a:ext>
                </a:extLst>
              </a:tr>
              <a:tr h="190001">
                <a:tc>
                  <a:txBody>
                    <a:bodyPr/>
                    <a:lstStyle/>
                    <a:p>
                      <a:pPr algn="l" fontAlgn="t"/>
                      <a:r>
                        <a:rPr lang="en-US" sz="600" u="none" strike="noStrike">
                          <a:effectLst/>
                        </a:rPr>
                        <a:t>Treasury</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12020000</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40902</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12020000-40902</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Sewer Dept Benefit Reimburseme</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($4,976.20)</a:t>
                      </a:r>
                      <a:endParaRPr lang="en-US" sz="600" b="0" i="0" u="none" strike="noStrike">
                        <a:solidFill>
                          <a:srgbClr val="000000"/>
                        </a:solidFill>
                        <a:effectLst/>
                        <a:latin typeface="Calibri" panose="020F0502020204030204" pitchFamily="34" charset="0"/>
                      </a:endParaRPr>
                    </a:p>
                  </a:txBody>
                  <a:tcPr marL="2141" marR="2141" marT="2141" marB="0"/>
                </a:tc>
                <a:extLst>
                  <a:ext uri="{0D108BD9-81ED-4DB2-BD59-A6C34878D82A}">
                    <a16:rowId xmlns:a16="http://schemas.microsoft.com/office/drawing/2014/main" val="2673693308"/>
                  </a:ext>
                </a:extLst>
              </a:tr>
              <a:tr h="190001">
                <a:tc>
                  <a:txBody>
                    <a:bodyPr/>
                    <a:lstStyle/>
                    <a:p>
                      <a:pPr algn="l" fontAlgn="t"/>
                      <a:r>
                        <a:rPr lang="en-US" sz="600" u="none" strike="noStrike">
                          <a:effectLst/>
                        </a:rPr>
                        <a:t>Treasury</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12020000</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40903</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12020000-40903</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Water Dept Admin Reimbursement</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($17,530.49)</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($14,995.21)</a:t>
                      </a:r>
                      <a:endParaRPr lang="en-US" sz="600" b="0" i="0" u="none" strike="noStrike">
                        <a:solidFill>
                          <a:srgbClr val="000000"/>
                        </a:solidFill>
                        <a:effectLst/>
                        <a:latin typeface="Calibri" panose="020F0502020204030204" pitchFamily="34" charset="0"/>
                      </a:endParaRPr>
                    </a:p>
                  </a:txBody>
                  <a:tcPr marL="2141" marR="2141" marT="2141" marB="0"/>
                </a:tc>
                <a:extLst>
                  <a:ext uri="{0D108BD9-81ED-4DB2-BD59-A6C34878D82A}">
                    <a16:rowId xmlns:a16="http://schemas.microsoft.com/office/drawing/2014/main" val="1329226286"/>
                  </a:ext>
                </a:extLst>
              </a:tr>
              <a:tr h="190001">
                <a:tc>
                  <a:txBody>
                    <a:bodyPr/>
                    <a:lstStyle/>
                    <a:p>
                      <a:pPr algn="l" fontAlgn="t"/>
                      <a:r>
                        <a:rPr lang="en-US" sz="600" u="none" strike="noStrike">
                          <a:effectLst/>
                        </a:rPr>
                        <a:t>Treasury</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12020000</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40904</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12020000-40904</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Water Dept Benefit Reimburseme</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($4,482.15)</a:t>
                      </a:r>
                      <a:endParaRPr lang="en-US" sz="600" b="0" i="0" u="none" strike="noStrike">
                        <a:solidFill>
                          <a:srgbClr val="000000"/>
                        </a:solidFill>
                        <a:effectLst/>
                        <a:latin typeface="Calibri" panose="020F0502020204030204" pitchFamily="34" charset="0"/>
                      </a:endParaRPr>
                    </a:p>
                  </a:txBody>
                  <a:tcPr marL="2141" marR="2141" marT="2141" marB="0"/>
                </a:tc>
                <a:extLst>
                  <a:ext uri="{0D108BD9-81ED-4DB2-BD59-A6C34878D82A}">
                    <a16:rowId xmlns:a16="http://schemas.microsoft.com/office/drawing/2014/main" val="1564910280"/>
                  </a:ext>
                </a:extLst>
              </a:tr>
              <a:tr h="190001">
                <a:tc>
                  <a:txBody>
                    <a:bodyPr/>
                    <a:lstStyle/>
                    <a:p>
                      <a:pPr algn="l" fontAlgn="t"/>
                      <a:r>
                        <a:rPr lang="en-US" sz="600" u="none" strike="noStrike">
                          <a:effectLst/>
                        </a:rPr>
                        <a:t>Treasury</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12020000</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40905</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12020000-40905</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Water Dept IT Reimbursement   </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($2,000.00)</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($5,000.00)</a:t>
                      </a:r>
                      <a:endParaRPr lang="en-US" sz="600" b="0" i="0" u="none" strike="noStrike">
                        <a:solidFill>
                          <a:srgbClr val="000000"/>
                        </a:solidFill>
                        <a:effectLst/>
                        <a:latin typeface="Calibri" panose="020F0502020204030204" pitchFamily="34" charset="0"/>
                      </a:endParaRPr>
                    </a:p>
                  </a:txBody>
                  <a:tcPr marL="2141" marR="2141" marT="2141" marB="0"/>
                </a:tc>
                <a:extLst>
                  <a:ext uri="{0D108BD9-81ED-4DB2-BD59-A6C34878D82A}">
                    <a16:rowId xmlns:a16="http://schemas.microsoft.com/office/drawing/2014/main" val="2005574279"/>
                  </a:ext>
                </a:extLst>
              </a:tr>
              <a:tr h="190001">
                <a:tc>
                  <a:txBody>
                    <a:bodyPr/>
                    <a:lstStyle/>
                    <a:p>
                      <a:pPr algn="l" fontAlgn="t"/>
                      <a:r>
                        <a:rPr lang="en-US" sz="600" u="none" strike="noStrike">
                          <a:effectLst/>
                        </a:rPr>
                        <a:t>Treasury</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12020000</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40906</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12020000-40906</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Water Dept Insur Reimbursement</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2141" marR="2141" marT="2141" marB="0"/>
                </a:tc>
                <a:extLst>
                  <a:ext uri="{0D108BD9-81ED-4DB2-BD59-A6C34878D82A}">
                    <a16:rowId xmlns:a16="http://schemas.microsoft.com/office/drawing/2014/main" val="4258435744"/>
                  </a:ext>
                </a:extLst>
              </a:tr>
              <a:tr h="190001">
                <a:tc>
                  <a:txBody>
                    <a:bodyPr/>
                    <a:lstStyle/>
                    <a:p>
                      <a:pPr algn="l" fontAlgn="t"/>
                      <a:r>
                        <a:rPr lang="en-US" sz="600" u="none" strike="noStrike">
                          <a:effectLst/>
                        </a:rPr>
                        <a:t>Treasury</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12020000</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40991</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12020000-40991</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Misc Revenue                  </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($4,000.00)</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($1,801,500.00)</a:t>
                      </a:r>
                      <a:endParaRPr lang="en-US" sz="600" b="0" i="0" u="none" strike="noStrike">
                        <a:solidFill>
                          <a:srgbClr val="000000"/>
                        </a:solidFill>
                        <a:effectLst/>
                        <a:latin typeface="Calibri" panose="020F0502020204030204" pitchFamily="34" charset="0"/>
                      </a:endParaRPr>
                    </a:p>
                  </a:txBody>
                  <a:tcPr marL="2141" marR="2141" marT="2141" marB="0"/>
                </a:tc>
                <a:extLst>
                  <a:ext uri="{0D108BD9-81ED-4DB2-BD59-A6C34878D82A}">
                    <a16:rowId xmlns:a16="http://schemas.microsoft.com/office/drawing/2014/main" val="752110473"/>
                  </a:ext>
                </a:extLst>
              </a:tr>
              <a:tr h="190001">
                <a:tc>
                  <a:txBody>
                    <a:bodyPr/>
                    <a:lstStyle/>
                    <a:p>
                      <a:pPr algn="l" fontAlgn="t"/>
                      <a:r>
                        <a:rPr lang="en-US" sz="600" u="none" strike="noStrike">
                          <a:effectLst/>
                        </a:rPr>
                        <a:t>Treasury</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12020000</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40992</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12020000-40992</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WC Insurance Dividend         </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($18,000.00)</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($18,000.00)</a:t>
                      </a:r>
                      <a:endParaRPr lang="en-US" sz="600" b="0" i="0" u="none" strike="noStrike">
                        <a:solidFill>
                          <a:srgbClr val="000000"/>
                        </a:solidFill>
                        <a:effectLst/>
                        <a:latin typeface="Calibri" panose="020F0502020204030204" pitchFamily="34" charset="0"/>
                      </a:endParaRPr>
                    </a:p>
                  </a:txBody>
                  <a:tcPr marL="2141" marR="2141" marT="2141" marB="0"/>
                </a:tc>
                <a:extLst>
                  <a:ext uri="{0D108BD9-81ED-4DB2-BD59-A6C34878D82A}">
                    <a16:rowId xmlns:a16="http://schemas.microsoft.com/office/drawing/2014/main" val="464867738"/>
                  </a:ext>
                </a:extLst>
              </a:tr>
              <a:tr h="190001">
                <a:tc>
                  <a:txBody>
                    <a:bodyPr/>
                    <a:lstStyle/>
                    <a:p>
                      <a:pPr algn="l" fontAlgn="t"/>
                      <a:r>
                        <a:rPr lang="en-US" sz="600" u="none" strike="noStrike">
                          <a:effectLst/>
                        </a:rPr>
                        <a:t>Treasury</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12020000</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40993</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12020000-40993</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Unemployment Dividend         </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($6,000.00)</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($6,000.00)</a:t>
                      </a:r>
                      <a:endParaRPr lang="en-US" sz="600" b="0" i="0" u="none" strike="noStrike">
                        <a:solidFill>
                          <a:srgbClr val="000000"/>
                        </a:solidFill>
                        <a:effectLst/>
                        <a:latin typeface="Calibri" panose="020F0502020204030204" pitchFamily="34" charset="0"/>
                      </a:endParaRPr>
                    </a:p>
                  </a:txBody>
                  <a:tcPr marL="2141" marR="2141" marT="2141" marB="0"/>
                </a:tc>
                <a:extLst>
                  <a:ext uri="{0D108BD9-81ED-4DB2-BD59-A6C34878D82A}">
                    <a16:rowId xmlns:a16="http://schemas.microsoft.com/office/drawing/2014/main" val="2652482031"/>
                  </a:ext>
                </a:extLst>
              </a:tr>
              <a:tr h="190001">
                <a:tc>
                  <a:txBody>
                    <a:bodyPr/>
                    <a:lstStyle/>
                    <a:p>
                      <a:pPr algn="l" fontAlgn="t"/>
                      <a:r>
                        <a:rPr lang="en-US" sz="600" u="none" strike="noStrike">
                          <a:effectLst/>
                        </a:rPr>
                        <a:t>Treasury</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12020000</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44409</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12020000-44409</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Investment earnings           </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($300,000.00)</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($308,220.07)</a:t>
                      </a:r>
                      <a:endParaRPr lang="en-US" sz="600" b="0" i="0" u="none" strike="noStrike">
                        <a:solidFill>
                          <a:srgbClr val="000000"/>
                        </a:solidFill>
                        <a:effectLst/>
                        <a:latin typeface="Calibri" panose="020F0502020204030204" pitchFamily="34" charset="0"/>
                      </a:endParaRPr>
                    </a:p>
                  </a:txBody>
                  <a:tcPr marL="2141" marR="2141" marT="2141" marB="0"/>
                </a:tc>
                <a:extLst>
                  <a:ext uri="{0D108BD9-81ED-4DB2-BD59-A6C34878D82A}">
                    <a16:rowId xmlns:a16="http://schemas.microsoft.com/office/drawing/2014/main" val="1311634476"/>
                  </a:ext>
                </a:extLst>
              </a:tr>
              <a:tr h="190001">
                <a:tc>
                  <a:txBody>
                    <a:bodyPr/>
                    <a:lstStyle/>
                    <a:p>
                      <a:pPr algn="l" fontAlgn="t"/>
                      <a:r>
                        <a:rPr lang="en-US" sz="600" u="none" strike="noStrike">
                          <a:effectLst/>
                        </a:rPr>
                        <a:t>Treasury</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12020000</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48033</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12020000-48033</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Insurance Claim Revenue       </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($5,000.00)</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($5,000.00)</a:t>
                      </a:r>
                      <a:endParaRPr lang="en-US" sz="600" b="0" i="0" u="none" strike="noStrike">
                        <a:solidFill>
                          <a:srgbClr val="000000"/>
                        </a:solidFill>
                        <a:effectLst/>
                        <a:latin typeface="Calibri" panose="020F0502020204030204" pitchFamily="34" charset="0"/>
                      </a:endParaRPr>
                    </a:p>
                  </a:txBody>
                  <a:tcPr marL="2141" marR="2141" marT="2141" marB="0"/>
                </a:tc>
                <a:extLst>
                  <a:ext uri="{0D108BD9-81ED-4DB2-BD59-A6C34878D82A}">
                    <a16:rowId xmlns:a16="http://schemas.microsoft.com/office/drawing/2014/main" val="2477222661"/>
                  </a:ext>
                </a:extLst>
              </a:tr>
              <a:tr h="190001">
                <a:tc>
                  <a:txBody>
                    <a:bodyPr/>
                    <a:lstStyle/>
                    <a:p>
                      <a:pPr algn="l" fontAlgn="t"/>
                      <a:r>
                        <a:rPr lang="en-US" sz="600" u="none" strike="noStrike">
                          <a:effectLst/>
                        </a:rPr>
                        <a:t>Treasury</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12090100</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50901</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12090100-50901</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l" fontAlgn="t"/>
                      <a:r>
                        <a:rPr lang="en-US" sz="600" u="none" strike="noStrike">
                          <a:effectLst/>
                        </a:rPr>
                        <a:t>Tax abatements                </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$5,000.00 </a:t>
                      </a:r>
                      <a:endParaRPr lang="en-US" sz="600" b="0" i="0" u="none" strike="noStrike">
                        <a:solidFill>
                          <a:srgbClr val="000000"/>
                        </a:solidFill>
                        <a:effectLst/>
                        <a:latin typeface="Calibri" panose="020F0502020204030204" pitchFamily="34" charset="0"/>
                      </a:endParaRPr>
                    </a:p>
                  </a:txBody>
                  <a:tcPr marL="2141" marR="2141" marT="2141" marB="0"/>
                </a:tc>
                <a:tc>
                  <a:txBody>
                    <a:bodyPr/>
                    <a:lstStyle/>
                    <a:p>
                      <a:pPr algn="r" fontAlgn="t"/>
                      <a:r>
                        <a:rPr lang="en-US" sz="600" u="none" strike="noStrike">
                          <a:effectLst/>
                        </a:rPr>
                        <a:t>$5,000.00 </a:t>
                      </a:r>
                      <a:endParaRPr lang="en-US" sz="600" b="0" i="0" u="none" strike="noStrike">
                        <a:solidFill>
                          <a:srgbClr val="000000"/>
                        </a:solidFill>
                        <a:effectLst/>
                        <a:latin typeface="Calibri" panose="020F0502020204030204" pitchFamily="34" charset="0"/>
                      </a:endParaRPr>
                    </a:p>
                  </a:txBody>
                  <a:tcPr marL="2141" marR="2141" marT="2141" marB="0"/>
                </a:tc>
                <a:extLst>
                  <a:ext uri="{0D108BD9-81ED-4DB2-BD59-A6C34878D82A}">
                    <a16:rowId xmlns:a16="http://schemas.microsoft.com/office/drawing/2014/main" val="2870929949"/>
                  </a:ext>
                </a:extLst>
              </a:tr>
            </a:tbl>
          </a:graphicData>
        </a:graphic>
      </p:graphicFrame>
    </p:spTree>
    <p:extLst>
      <p:ext uri="{BB962C8B-B14F-4D97-AF65-F5344CB8AC3E}">
        <p14:creationId xmlns:p14="http://schemas.microsoft.com/office/powerpoint/2010/main" val="1717423658"/>
      </p:ext>
    </p:extLst>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98873-A7CC-C5E1-531A-67283178A79F}"/>
              </a:ext>
            </a:extLst>
          </p:cNvPr>
          <p:cNvSpPr>
            <a:spLocks noGrp="1"/>
          </p:cNvSpPr>
          <p:nvPr>
            <p:ph type="title"/>
          </p:nvPr>
        </p:nvSpPr>
        <p:spPr/>
        <p:txBody>
          <a:bodyPr/>
          <a:lstStyle/>
          <a:p>
            <a:r>
              <a:rPr lang="en-US" dirty="0"/>
              <a:t>Budget Challenge – Revenue Generation</a:t>
            </a:r>
          </a:p>
        </p:txBody>
      </p:sp>
      <p:sp>
        <p:nvSpPr>
          <p:cNvPr id="3" name="Content Placeholder 2">
            <a:extLst>
              <a:ext uri="{FF2B5EF4-FFF2-40B4-BE49-F238E27FC236}">
                <a16:creationId xmlns:a16="http://schemas.microsoft.com/office/drawing/2014/main" id="{AB031C66-24DD-0BFF-2F3F-4D6C1163744C}"/>
              </a:ext>
            </a:extLst>
          </p:cNvPr>
          <p:cNvSpPr>
            <a:spLocks noGrp="1"/>
          </p:cNvSpPr>
          <p:nvPr>
            <p:ph idx="1"/>
          </p:nvPr>
        </p:nvSpPr>
        <p:spPr>
          <a:xfrm>
            <a:off x="680321" y="2336873"/>
            <a:ext cx="9613861" cy="4084024"/>
          </a:xfrm>
        </p:spPr>
        <p:txBody>
          <a:bodyPr>
            <a:normAutofit fontScale="92500"/>
          </a:bodyPr>
          <a:lstStyle/>
          <a:p>
            <a:r>
              <a:rPr lang="en-US" dirty="0"/>
              <a:t>Because of the revenue miscalculations and budget errors from FY25 and new expenses to meet Council goals and external payments, the Town would need $21.5 million in tax revenue.</a:t>
            </a:r>
          </a:p>
          <a:p>
            <a:r>
              <a:rPr lang="en-US" dirty="0"/>
              <a:t>This would be a 45% tax increase from FY25, and thus will not happen.</a:t>
            </a:r>
          </a:p>
          <a:p>
            <a:r>
              <a:rPr lang="en-US" dirty="0"/>
              <a:t>A tax increase will still be needed, but not at the level currently proposed. Instead, the Town will need to work through various spending reductions from those planned for FY26.  These reductions would include a freeze on merit pay increases, a hiring freeze, withdrawing the proposal for the Town to pay 100% of employee dental benefits, and a  deferment of capital and other one time expenditures.  Some use of fund balance may still be necessary as well to get through FY26.</a:t>
            </a:r>
          </a:p>
        </p:txBody>
      </p:sp>
      <p:sp>
        <p:nvSpPr>
          <p:cNvPr id="4" name="Slide Number Placeholder 3">
            <a:extLst>
              <a:ext uri="{FF2B5EF4-FFF2-40B4-BE49-F238E27FC236}">
                <a16:creationId xmlns:a16="http://schemas.microsoft.com/office/drawing/2014/main" id="{F7149C34-0082-FD2B-96CD-C184A7E412C4}"/>
              </a:ext>
            </a:extLst>
          </p:cNvPr>
          <p:cNvSpPr>
            <a:spLocks noGrp="1"/>
          </p:cNvSpPr>
          <p:nvPr>
            <p:ph type="sldNum" sz="quarter" idx="12"/>
          </p:nvPr>
        </p:nvSpPr>
        <p:spPr/>
        <p:txBody>
          <a:bodyPr/>
          <a:lstStyle/>
          <a:p>
            <a:fld id="{B1834E53-DCE9-4F53-95B5-1147261CAB02}" type="slidenum">
              <a:rPr lang="en-US" smtClean="0"/>
              <a:t>16</a:t>
            </a:fld>
            <a:endParaRPr lang="en-US"/>
          </a:p>
        </p:txBody>
      </p:sp>
    </p:spTree>
    <p:extLst>
      <p:ext uri="{BB962C8B-B14F-4D97-AF65-F5344CB8AC3E}">
        <p14:creationId xmlns:p14="http://schemas.microsoft.com/office/powerpoint/2010/main" val="19497444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56" name="Picture 55">
            <a:extLst>
              <a:ext uri="{FF2B5EF4-FFF2-40B4-BE49-F238E27FC236}">
                <a16:creationId xmlns:a16="http://schemas.microsoft.com/office/drawing/2014/main" id="{8100D021-ED8E-4951-8376-73996A82CD4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8" name="Picture 57">
            <a:extLst>
              <a:ext uri="{FF2B5EF4-FFF2-40B4-BE49-F238E27FC236}">
                <a16:creationId xmlns:a16="http://schemas.microsoft.com/office/drawing/2014/main" id="{46FE219C-22F7-4734-B3C1-28E70390CE1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60" name="Picture 59">
            <a:extLst>
              <a:ext uri="{FF2B5EF4-FFF2-40B4-BE49-F238E27FC236}">
                <a16:creationId xmlns:a16="http://schemas.microsoft.com/office/drawing/2014/main" id="{EF2EC4B6-5524-4806-8575-59DB6B8F81C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2" name="Rectangle 61">
            <a:extLst>
              <a:ext uri="{FF2B5EF4-FFF2-40B4-BE49-F238E27FC236}">
                <a16:creationId xmlns:a16="http://schemas.microsoft.com/office/drawing/2014/main" id="{AD50BBC6-5944-49AE-A819-558AB05AB1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4" name="Rectangle 63">
            <a:extLst>
              <a:ext uri="{FF2B5EF4-FFF2-40B4-BE49-F238E27FC236}">
                <a16:creationId xmlns:a16="http://schemas.microsoft.com/office/drawing/2014/main" id="{4F2E428D-A109-43BE-8AC2-C83EF031EF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66" name="Rectangle 65">
            <a:extLst>
              <a:ext uri="{FF2B5EF4-FFF2-40B4-BE49-F238E27FC236}">
                <a16:creationId xmlns:a16="http://schemas.microsoft.com/office/drawing/2014/main" id="{B2A773CA-28F4-49C2-BFA3-49A5867C7A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8" name="Picture 67">
            <a:extLst>
              <a:ext uri="{FF2B5EF4-FFF2-40B4-BE49-F238E27FC236}">
                <a16:creationId xmlns:a16="http://schemas.microsoft.com/office/drawing/2014/main" id="{5D7C72BA-4476-4E4B-BC37-9A75FD0C595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0" name="Rectangle 69">
            <a:extLst>
              <a:ext uri="{FF2B5EF4-FFF2-40B4-BE49-F238E27FC236}">
                <a16:creationId xmlns:a16="http://schemas.microsoft.com/office/drawing/2014/main" id="{3009A16D-868B-4145-BBC6-555098537E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4527" y="0"/>
            <a:ext cx="755294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2" name="Picture 71">
            <a:extLst>
              <a:ext uri="{FF2B5EF4-FFF2-40B4-BE49-F238E27FC236}">
                <a16:creationId xmlns:a16="http://schemas.microsoft.com/office/drawing/2014/main" id="{3992EB33-38E1-4175-8EE2-9BB8CC159C7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6" cstate="print">
            <a:extLst>
              <a:ext uri="{28A0092B-C50C-407E-A947-70E740481C1C}">
                <a14:useLocalDpi xmlns:a14="http://schemas.microsoft.com/office/drawing/2010/main" val="0"/>
              </a:ext>
            </a:extLst>
          </a:blip>
          <a:stretch>
            <a:fillRect/>
          </a:stretch>
        </p:blipFill>
        <p:spPr>
          <a:xfrm>
            <a:off x="1" y="5006045"/>
            <a:ext cx="4965192" cy="144668"/>
          </a:xfrm>
          <a:prstGeom prst="rect">
            <a:avLst/>
          </a:prstGeom>
        </p:spPr>
      </p:pic>
      <p:sp>
        <p:nvSpPr>
          <p:cNvPr id="74" name="Rectangle 73">
            <a:extLst>
              <a:ext uri="{FF2B5EF4-FFF2-40B4-BE49-F238E27FC236}">
                <a16:creationId xmlns:a16="http://schemas.microsoft.com/office/drawing/2014/main" id="{2DCAE5CF-5D29-4779-83E1-BDB64E4F30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838764"/>
            <a:ext cx="4964567" cy="318047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680321" y="2063262"/>
            <a:ext cx="3739279" cy="2661052"/>
          </a:xfrm>
        </p:spPr>
        <p:txBody>
          <a:bodyPr vert="horz" lIns="91440" tIns="45720" rIns="91440" bIns="45720" rtlCol="0" anchor="ctr">
            <a:normAutofit/>
          </a:bodyPr>
          <a:lstStyle/>
          <a:p>
            <a:pPr algn="r"/>
            <a:r>
              <a:rPr lang="en-US" sz="4400"/>
              <a:t>Capital Improvement Plan</a:t>
            </a:r>
          </a:p>
        </p:txBody>
      </p:sp>
      <p:graphicFrame>
        <p:nvGraphicFramePr>
          <p:cNvPr id="5" name="Content Placeholder 2">
            <a:extLst>
              <a:ext uri="{FF2B5EF4-FFF2-40B4-BE49-F238E27FC236}">
                <a16:creationId xmlns:a16="http://schemas.microsoft.com/office/drawing/2014/main" id="{BEF3AFE4-2ED5-6BC3-315B-54F3CEC54FAC}"/>
              </a:ext>
            </a:extLst>
          </p:cNvPr>
          <p:cNvGraphicFramePr>
            <a:graphicFrameLocks noGrp="1"/>
          </p:cNvGraphicFramePr>
          <p:nvPr>
            <p:ph sz="half" idx="1"/>
            <p:extLst>
              <p:ext uri="{D42A27DB-BD31-4B8C-83A1-F6EECF244321}">
                <p14:modId xmlns:p14="http://schemas.microsoft.com/office/powerpoint/2010/main" val="752140040"/>
              </p:ext>
            </p:extLst>
          </p:nvPr>
        </p:nvGraphicFramePr>
        <p:xfrm>
          <a:off x="5284788" y="639763"/>
          <a:ext cx="6261100" cy="557847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3" name="Slide Number Placeholder 2">
            <a:extLst>
              <a:ext uri="{FF2B5EF4-FFF2-40B4-BE49-F238E27FC236}">
                <a16:creationId xmlns:a16="http://schemas.microsoft.com/office/drawing/2014/main" id="{E9F0E9D3-3353-946E-207F-250CC12A3649}"/>
              </a:ext>
            </a:extLst>
          </p:cNvPr>
          <p:cNvSpPr>
            <a:spLocks noGrp="1"/>
          </p:cNvSpPr>
          <p:nvPr>
            <p:ph type="sldNum" sz="quarter" idx="12"/>
          </p:nvPr>
        </p:nvSpPr>
        <p:spPr>
          <a:xfrm>
            <a:off x="972138" y="384347"/>
            <a:ext cx="1154151" cy="1090789"/>
          </a:xfrm>
        </p:spPr>
        <p:txBody>
          <a:bodyPr/>
          <a:lstStyle/>
          <a:p>
            <a:fld id="{B1834E53-DCE9-4F53-95B5-1147261CAB02}" type="slidenum">
              <a:rPr lang="en-US" smtClean="0"/>
              <a:t>17</a:t>
            </a:fld>
            <a:endParaRPr lang="en-US" dirty="0"/>
          </a:p>
        </p:txBody>
      </p:sp>
    </p:spTree>
    <p:extLst>
      <p:ext uri="{BB962C8B-B14F-4D97-AF65-F5344CB8AC3E}">
        <p14:creationId xmlns:p14="http://schemas.microsoft.com/office/powerpoint/2010/main" val="11557136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01CFC1BB-C5B3-4479-9752-C53221627F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2" name="Picture 11">
            <a:extLst>
              <a:ext uri="{FF2B5EF4-FFF2-40B4-BE49-F238E27FC236}">
                <a16:creationId xmlns:a16="http://schemas.microsoft.com/office/drawing/2014/main" id="{C56FCE19-3103-4473-A92E-E38D00FCD00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a:extLst>
              <a:ext uri="{FF2B5EF4-FFF2-40B4-BE49-F238E27FC236}">
                <a16:creationId xmlns:a16="http://schemas.microsoft.com/office/drawing/2014/main" id="{E909C556-FC01-4870-ABC0-8D5C17BD0F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a:extLst>
              <a:ext uri="{FF2B5EF4-FFF2-40B4-BE49-F238E27FC236}">
                <a16:creationId xmlns:a16="http://schemas.microsoft.com/office/drawing/2014/main" id="{C6DB8A24-0DF2-4AB3-9191-C02AB6937C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8" name="Rectangle 17">
            <a:extLst>
              <a:ext uri="{FF2B5EF4-FFF2-40B4-BE49-F238E27FC236}">
                <a16:creationId xmlns:a16="http://schemas.microsoft.com/office/drawing/2014/main" id="{6924F406-F250-4FCF-A28E-52F364A5AA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pSp>
        <p:nvGrpSpPr>
          <p:cNvPr id="20" name="Group 19">
            <a:extLst>
              <a:ext uri="{FF2B5EF4-FFF2-40B4-BE49-F238E27FC236}">
                <a16:creationId xmlns:a16="http://schemas.microsoft.com/office/drawing/2014/main" id="{905A9BAA-B344-45D2-838C-73856C4B15D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76" y="0"/>
            <a:ext cx="12192000" cy="6858001"/>
            <a:chOff x="-3176" y="0"/>
            <a:chExt cx="12192000" cy="6858001"/>
          </a:xfrm>
        </p:grpSpPr>
        <p:sp useBgFill="1">
          <p:nvSpPr>
            <p:cNvPr id="21" name="Rectangle 20">
              <a:extLst>
                <a:ext uri="{FF2B5EF4-FFF2-40B4-BE49-F238E27FC236}">
                  <a16:creationId xmlns:a16="http://schemas.microsoft.com/office/drawing/2014/main" id="{390434AA-4632-440E-9AE7-411396A779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D462FD1E-E713-4FD4-8746-671C946723B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sp>
        <p:nvSpPr>
          <p:cNvPr id="24" name="Rectangle 23">
            <a:extLst>
              <a:ext uri="{FF2B5EF4-FFF2-40B4-BE49-F238E27FC236}">
                <a16:creationId xmlns:a16="http://schemas.microsoft.com/office/drawing/2014/main" id="{78A4CDE5-C7BC-41E1-8A4A-79E024CC09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2" y="609600"/>
            <a:ext cx="5018565"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 name="Title 3"/>
          <p:cNvSpPr>
            <a:spLocks noGrp="1"/>
          </p:cNvSpPr>
          <p:nvPr>
            <p:ph type="title"/>
          </p:nvPr>
        </p:nvSpPr>
        <p:spPr>
          <a:xfrm>
            <a:off x="680322" y="753228"/>
            <a:ext cx="3679028" cy="1080938"/>
          </a:xfrm>
        </p:spPr>
        <p:txBody>
          <a:bodyPr vert="horz" lIns="91440" tIns="45720" rIns="91440" bIns="45720" rtlCol="0" anchor="ctr">
            <a:normAutofit/>
          </a:bodyPr>
          <a:lstStyle/>
          <a:p>
            <a:r>
              <a:rPr lang="en-US" sz="3200" dirty="0"/>
              <a:t>FY26 CIP Highlights</a:t>
            </a:r>
          </a:p>
        </p:txBody>
      </p:sp>
      <p:pic>
        <p:nvPicPr>
          <p:cNvPr id="26" name="Picture 25">
            <a:extLst>
              <a:ext uri="{FF2B5EF4-FFF2-40B4-BE49-F238E27FC236}">
                <a16:creationId xmlns:a16="http://schemas.microsoft.com/office/drawing/2014/main" id="{025C7952-5703-489E-8DBD-F2EFAC8EEB0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 y="1970240"/>
            <a:ext cx="5029200" cy="202738"/>
          </a:xfrm>
          <a:prstGeom prst="rect">
            <a:avLst/>
          </a:prstGeom>
        </p:spPr>
      </p:pic>
      <p:sp>
        <p:nvSpPr>
          <p:cNvPr id="2" name="Slide Number Placeholder 1">
            <a:extLst>
              <a:ext uri="{FF2B5EF4-FFF2-40B4-BE49-F238E27FC236}">
                <a16:creationId xmlns:a16="http://schemas.microsoft.com/office/drawing/2014/main" id="{3EA5D708-6677-A6A6-78F4-3A4BC69CC161}"/>
              </a:ext>
            </a:extLst>
          </p:cNvPr>
          <p:cNvSpPr>
            <a:spLocks noGrp="1"/>
          </p:cNvSpPr>
          <p:nvPr>
            <p:ph type="sldNum" sz="quarter" idx="12"/>
          </p:nvPr>
        </p:nvSpPr>
        <p:spPr/>
        <p:txBody>
          <a:bodyPr/>
          <a:lstStyle/>
          <a:p>
            <a:fld id="{B1834E53-DCE9-4F53-95B5-1147261CAB02}" type="slidenum">
              <a:rPr lang="en-US" smtClean="0"/>
              <a:t>18</a:t>
            </a:fld>
            <a:endParaRPr lang="en-US"/>
          </a:p>
        </p:txBody>
      </p:sp>
      <p:sp>
        <p:nvSpPr>
          <p:cNvPr id="3" name="TextBox 2">
            <a:extLst>
              <a:ext uri="{FF2B5EF4-FFF2-40B4-BE49-F238E27FC236}">
                <a16:creationId xmlns:a16="http://schemas.microsoft.com/office/drawing/2014/main" id="{1A88C8EB-0745-8087-A603-31177A3AC2A9}"/>
              </a:ext>
            </a:extLst>
          </p:cNvPr>
          <p:cNvSpPr txBox="1"/>
          <p:nvPr/>
        </p:nvSpPr>
        <p:spPr>
          <a:xfrm>
            <a:off x="1097280" y="2291404"/>
            <a:ext cx="7543800" cy="4801314"/>
          </a:xfrm>
          <a:prstGeom prst="rect">
            <a:avLst/>
          </a:prstGeom>
          <a:noFill/>
        </p:spPr>
        <p:txBody>
          <a:bodyPr wrap="square" rtlCol="0">
            <a:spAutoFit/>
          </a:bodyPr>
          <a:lstStyle/>
          <a:p>
            <a:pPr marL="285750" indent="-285750">
              <a:buFont typeface="Arial" panose="020B0604020202020204" pitchFamily="34" charset="0"/>
              <a:buChar char="•"/>
            </a:pPr>
            <a:r>
              <a:rPr lang="en-US" dirty="0"/>
              <a:t>Fire Truck (already ordered and approved from </a:t>
            </a:r>
            <a:r>
              <a:rPr lang="en-US" dirty="0" err="1"/>
              <a:t>nov</a:t>
            </a:r>
            <a:r>
              <a:rPr lang="en-US" dirty="0"/>
              <a:t> 2022 debt referendum)</a:t>
            </a:r>
          </a:p>
          <a:p>
            <a:pPr marL="285750" indent="-285750">
              <a:buFont typeface="Arial" panose="020B0604020202020204" pitchFamily="34" charset="0"/>
              <a:buChar char="•"/>
            </a:pPr>
            <a:r>
              <a:rPr lang="en-US" dirty="0"/>
              <a:t>Police Vehicles (paid from special reserve funds contributed in prior year)</a:t>
            </a:r>
          </a:p>
          <a:p>
            <a:pPr marL="285750" indent="-285750">
              <a:buFont typeface="Arial" panose="020B0604020202020204" pitchFamily="34" charset="0"/>
              <a:buChar char="•"/>
            </a:pPr>
            <a:r>
              <a:rPr lang="en-US" dirty="0"/>
              <a:t>Beaver Park Cabin Roof (deferred from prior years)</a:t>
            </a:r>
          </a:p>
          <a:p>
            <a:pPr marL="285750" indent="-285750">
              <a:buFont typeface="Arial" panose="020B0604020202020204" pitchFamily="34" charset="0"/>
              <a:buChar char="•"/>
            </a:pPr>
            <a:r>
              <a:rPr lang="en-US" dirty="0"/>
              <a:t>Replacement of outdated police tasers</a:t>
            </a:r>
          </a:p>
          <a:p>
            <a:pPr marL="285750" indent="-285750">
              <a:buFont typeface="Arial" panose="020B0604020202020204" pitchFamily="34" charset="0"/>
              <a:buChar char="•"/>
            </a:pPr>
            <a:r>
              <a:rPr lang="en-US" dirty="0"/>
              <a:t>Burrough Rd Bridge (funded by federal grant and previously approved </a:t>
            </a:r>
            <a:r>
              <a:rPr lang="en-US" dirty="0" err="1"/>
              <a:t>nov</a:t>
            </a:r>
            <a:r>
              <a:rPr lang="en-US" dirty="0"/>
              <a:t> 2024 debt referendum)</a:t>
            </a:r>
          </a:p>
          <a:p>
            <a:pPr marL="285750" indent="-285750">
              <a:buFont typeface="Arial" panose="020B0604020202020204" pitchFamily="34" charset="0"/>
              <a:buChar char="•"/>
            </a:pPr>
            <a:r>
              <a:rPr lang="en-US" dirty="0"/>
              <a:t>Maple St paving</a:t>
            </a:r>
          </a:p>
          <a:p>
            <a:pPr marL="285750" indent="-285750">
              <a:buFont typeface="Arial" panose="020B0604020202020204" pitchFamily="34" charset="0"/>
              <a:buChar char="•"/>
            </a:pPr>
            <a:r>
              <a:rPr lang="en-US" dirty="0"/>
              <a:t>General road maintenance</a:t>
            </a:r>
          </a:p>
          <a:p>
            <a:pPr marL="285750" indent="-285750">
              <a:buFont typeface="Arial" panose="020B0604020202020204" pitchFamily="34" charset="0"/>
              <a:buChar char="•"/>
            </a:pPr>
            <a:r>
              <a:rPr lang="en-US" dirty="0"/>
              <a:t>Transfer Station attendant building heater</a:t>
            </a:r>
          </a:p>
          <a:p>
            <a:pPr marL="285750" indent="-285750">
              <a:buFont typeface="Arial" panose="020B0604020202020204" pitchFamily="34" charset="0"/>
              <a:buChar char="•"/>
            </a:pPr>
            <a:r>
              <a:rPr lang="en-US" dirty="0"/>
              <a:t>Sewer pump station replacement (paid from sewer fees)</a:t>
            </a:r>
          </a:p>
          <a:p>
            <a:pPr marL="285750" indent="-285750">
              <a:buFont typeface="Arial" panose="020B0604020202020204" pitchFamily="34" charset="0"/>
              <a:buChar char="•"/>
            </a:pPr>
            <a:r>
              <a:rPr lang="en-US" dirty="0"/>
              <a:t>Parks/Rec bus replacement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27680697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5" name="Picture 54">
            <a:extLst>
              <a:ext uri="{FF2B5EF4-FFF2-40B4-BE49-F238E27FC236}">
                <a16:creationId xmlns:a16="http://schemas.microsoft.com/office/drawing/2014/main" id="{5321D838-2C7E-4177-9DD3-DAC78324A2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7" name="Picture 56">
            <a:extLst>
              <a:ext uri="{FF2B5EF4-FFF2-40B4-BE49-F238E27FC236}">
                <a16:creationId xmlns:a16="http://schemas.microsoft.com/office/drawing/2014/main" id="{0146E45C-1450-4186-B501-74F221F897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59" name="Picture 58">
            <a:extLst>
              <a:ext uri="{FF2B5EF4-FFF2-40B4-BE49-F238E27FC236}">
                <a16:creationId xmlns:a16="http://schemas.microsoft.com/office/drawing/2014/main" id="{EEDDA48B-BC04-4915-ADA3-A1A9522EB0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61" name="Rectangle 60">
            <a:extLst>
              <a:ext uri="{FF2B5EF4-FFF2-40B4-BE49-F238E27FC236}">
                <a16:creationId xmlns:a16="http://schemas.microsoft.com/office/drawing/2014/main" id="{78C9D07A-5A22-4E55-B18A-47CF07E50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3" name="Rectangle 62">
            <a:extLst>
              <a:ext uri="{FF2B5EF4-FFF2-40B4-BE49-F238E27FC236}">
                <a16:creationId xmlns:a16="http://schemas.microsoft.com/office/drawing/2014/main" id="{3D71E629-0739-4A59-972B-A9E9A4500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5" name="Rectangle 64">
            <a:extLst>
              <a:ext uri="{FF2B5EF4-FFF2-40B4-BE49-F238E27FC236}">
                <a16:creationId xmlns:a16="http://schemas.microsoft.com/office/drawing/2014/main" id="{DEDF2838-61BD-4552-A6C3-E3D6763CF3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pic>
        <p:nvPicPr>
          <p:cNvPr id="67" name="Picture 66">
            <a:extLst>
              <a:ext uri="{FF2B5EF4-FFF2-40B4-BE49-F238E27FC236}">
                <a16:creationId xmlns:a16="http://schemas.microsoft.com/office/drawing/2014/main" id="{E7876ED4-577B-4724-914E-42A0567A381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9" name="Rectangle 68">
            <a:extLst>
              <a:ext uri="{FF2B5EF4-FFF2-40B4-BE49-F238E27FC236}">
                <a16:creationId xmlns:a16="http://schemas.microsoft.com/office/drawing/2014/main" id="{5A35B073-543D-4B7C-85CE-3F6F3F5191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9176" y="0"/>
            <a:ext cx="6092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 name="Picture 70">
            <a:extLst>
              <a:ext uri="{FF2B5EF4-FFF2-40B4-BE49-F238E27FC236}">
                <a16:creationId xmlns:a16="http://schemas.microsoft.com/office/drawing/2014/main" id="{56C9C24B-A8AA-4E20-9A75-455D96E200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 y="4688333"/>
            <a:ext cx="6400800" cy="185701"/>
          </a:xfrm>
          <a:prstGeom prst="rect">
            <a:avLst/>
          </a:prstGeom>
        </p:spPr>
      </p:pic>
      <p:sp>
        <p:nvSpPr>
          <p:cNvPr id="73" name="Rectangle 72">
            <a:extLst>
              <a:ext uri="{FF2B5EF4-FFF2-40B4-BE49-F238E27FC236}">
                <a16:creationId xmlns:a16="http://schemas.microsoft.com/office/drawing/2014/main" id="{0505B119-A4E9-4F97-9673-6F51C1C35B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162908"/>
            <a:ext cx="6411743" cy="2532185"/>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680322" y="2403231"/>
            <a:ext cx="5192940" cy="2133600"/>
          </a:xfrm>
        </p:spPr>
        <p:txBody>
          <a:bodyPr vert="horz" lIns="91440" tIns="45720" rIns="91440" bIns="45720" rtlCol="0" anchor="ctr">
            <a:normAutofit/>
          </a:bodyPr>
          <a:lstStyle/>
          <a:p>
            <a:pPr algn="r"/>
            <a:r>
              <a:rPr lang="en-US" sz="4600">
                <a:solidFill>
                  <a:srgbClr val="FFFFFF"/>
                </a:solidFill>
              </a:rPr>
              <a:t>Town of Lisbon Summary – 5 Year CIP </a:t>
            </a:r>
          </a:p>
        </p:txBody>
      </p:sp>
      <p:sp useBgFill="1">
        <p:nvSpPr>
          <p:cNvPr id="75" name="Rectangle 74">
            <a:extLst>
              <a:ext uri="{FF2B5EF4-FFF2-40B4-BE49-F238E27FC236}">
                <a16:creationId xmlns:a16="http://schemas.microsoft.com/office/drawing/2014/main" id="{3DF5FFB9-6D81-4F3A-AF5B-6F9EC3428A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3163" y="642795"/>
            <a:ext cx="4812406" cy="5575125"/>
          </a:xfrm>
          <a:prstGeom prst="rect">
            <a:avLst/>
          </a:prstGeom>
          <a:ln>
            <a:noFill/>
          </a:ln>
          <a:effectLst>
            <a:outerShdw blurRad="76200" dist="63500" dir="5040000" algn="t"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3107AD12-5AB1-1E4C-7774-EDE7EDC7DFE5}"/>
              </a:ext>
            </a:extLst>
          </p:cNvPr>
          <p:cNvSpPr>
            <a:spLocks noGrp="1"/>
          </p:cNvSpPr>
          <p:nvPr>
            <p:ph type="sldNum" sz="quarter" idx="12"/>
          </p:nvPr>
        </p:nvSpPr>
        <p:spPr>
          <a:xfrm>
            <a:off x="11281776" y="6336872"/>
            <a:ext cx="722655" cy="365760"/>
          </a:xfrm>
        </p:spPr>
        <p:txBody>
          <a:bodyPr vert="horz" lIns="91440" tIns="45720" rIns="91440" bIns="45720" rtlCol="0" anchor="ctr">
            <a:normAutofit/>
          </a:bodyPr>
          <a:lstStyle/>
          <a:p>
            <a:pPr defTabSz="914400">
              <a:spcAft>
                <a:spcPts val="600"/>
              </a:spcAft>
            </a:pPr>
            <a:fld id="{B1834E53-DCE9-4F53-95B5-1147261CAB02}" type="slidenum">
              <a:rPr lang="en-US" sz="1400">
                <a:solidFill>
                  <a:srgbClr val="FFFFFF"/>
                </a:solidFill>
              </a:rPr>
              <a:pPr defTabSz="914400">
                <a:spcAft>
                  <a:spcPts val="600"/>
                </a:spcAft>
              </a:pPr>
              <a:t>19</a:t>
            </a:fld>
            <a:endParaRPr lang="en-US" sz="1400">
              <a:solidFill>
                <a:srgbClr val="FFFFFF"/>
              </a:solidFill>
            </a:endParaRPr>
          </a:p>
        </p:txBody>
      </p:sp>
      <p:graphicFrame>
        <p:nvGraphicFramePr>
          <p:cNvPr id="4" name="Table 3">
            <a:extLst>
              <a:ext uri="{FF2B5EF4-FFF2-40B4-BE49-F238E27FC236}">
                <a16:creationId xmlns:a16="http://schemas.microsoft.com/office/drawing/2014/main" id="{EB4374C5-CC7E-2EC3-A2D6-0C5FBA662405}"/>
              </a:ext>
            </a:extLst>
          </p:cNvPr>
          <p:cNvGraphicFramePr>
            <a:graphicFrameLocks noGrp="1"/>
          </p:cNvGraphicFramePr>
          <p:nvPr>
            <p:extLst>
              <p:ext uri="{D42A27DB-BD31-4B8C-83A1-F6EECF244321}">
                <p14:modId xmlns:p14="http://schemas.microsoft.com/office/powerpoint/2010/main" val="1522656947"/>
              </p:ext>
            </p:extLst>
          </p:nvPr>
        </p:nvGraphicFramePr>
        <p:xfrm>
          <a:off x="7043933" y="1368544"/>
          <a:ext cx="4178422" cy="4114135"/>
        </p:xfrm>
        <a:graphic>
          <a:graphicData uri="http://schemas.openxmlformats.org/drawingml/2006/table">
            <a:tbl>
              <a:tblPr firstRow="1" bandRow="1">
                <a:tableStyleId>{5C22544A-7EE6-4342-B048-85BDC9FD1C3A}</a:tableStyleId>
              </a:tblPr>
              <a:tblGrid>
                <a:gridCol w="542711">
                  <a:extLst>
                    <a:ext uri="{9D8B030D-6E8A-4147-A177-3AD203B41FA5}">
                      <a16:colId xmlns:a16="http://schemas.microsoft.com/office/drawing/2014/main" val="1752856358"/>
                    </a:ext>
                  </a:extLst>
                </a:gridCol>
                <a:gridCol w="743874">
                  <a:extLst>
                    <a:ext uri="{9D8B030D-6E8A-4147-A177-3AD203B41FA5}">
                      <a16:colId xmlns:a16="http://schemas.microsoft.com/office/drawing/2014/main" val="4176159276"/>
                    </a:ext>
                  </a:extLst>
                </a:gridCol>
                <a:gridCol w="572266">
                  <a:extLst>
                    <a:ext uri="{9D8B030D-6E8A-4147-A177-3AD203B41FA5}">
                      <a16:colId xmlns:a16="http://schemas.microsoft.com/office/drawing/2014/main" val="3241445824"/>
                    </a:ext>
                  </a:extLst>
                </a:gridCol>
                <a:gridCol w="614214">
                  <a:extLst>
                    <a:ext uri="{9D8B030D-6E8A-4147-A177-3AD203B41FA5}">
                      <a16:colId xmlns:a16="http://schemas.microsoft.com/office/drawing/2014/main" val="3479948438"/>
                    </a:ext>
                  </a:extLst>
                </a:gridCol>
                <a:gridCol w="572266">
                  <a:extLst>
                    <a:ext uri="{9D8B030D-6E8A-4147-A177-3AD203B41FA5}">
                      <a16:colId xmlns:a16="http://schemas.microsoft.com/office/drawing/2014/main" val="3059069174"/>
                    </a:ext>
                  </a:extLst>
                </a:gridCol>
                <a:gridCol w="572266">
                  <a:extLst>
                    <a:ext uri="{9D8B030D-6E8A-4147-A177-3AD203B41FA5}">
                      <a16:colId xmlns:a16="http://schemas.microsoft.com/office/drawing/2014/main" val="4277471551"/>
                    </a:ext>
                  </a:extLst>
                </a:gridCol>
                <a:gridCol w="560825">
                  <a:extLst>
                    <a:ext uri="{9D8B030D-6E8A-4147-A177-3AD203B41FA5}">
                      <a16:colId xmlns:a16="http://schemas.microsoft.com/office/drawing/2014/main" val="767132773"/>
                    </a:ext>
                  </a:extLst>
                </a:gridCol>
              </a:tblGrid>
              <a:tr h="210283">
                <a:tc>
                  <a:txBody>
                    <a:bodyPr/>
                    <a:lstStyle/>
                    <a:p>
                      <a:pPr algn="l" fontAlgn="b"/>
                      <a:r>
                        <a:rPr lang="en-US" sz="600" u="none" strike="noStrike">
                          <a:effectLst/>
                        </a:rPr>
                        <a:t>Department</a:t>
                      </a:r>
                      <a:endParaRPr lang="en-US" sz="600" b="1" i="0" u="none" strike="noStrike">
                        <a:effectLst/>
                        <a:latin typeface="Calibri" panose="020F0502020204030204" pitchFamily="34" charset="0"/>
                      </a:endParaRPr>
                    </a:p>
                  </a:txBody>
                  <a:tcPr marL="5268" marR="5268" marT="5268" marB="0" anchor="b"/>
                </a:tc>
                <a:tc>
                  <a:txBody>
                    <a:bodyPr/>
                    <a:lstStyle/>
                    <a:p>
                      <a:pPr algn="l" fontAlgn="t"/>
                      <a:r>
                        <a:rPr lang="en-US" sz="600" u="none" strike="noStrike">
                          <a:effectLst/>
                        </a:rPr>
                        <a:t>Account Description</a:t>
                      </a:r>
                      <a:endParaRPr lang="en-US" sz="600" b="1" i="0" u="none" strike="noStrike">
                        <a:solidFill>
                          <a:srgbClr val="000000"/>
                        </a:solidFill>
                        <a:effectLst/>
                        <a:latin typeface="Calibri" panose="020F0502020204030204" pitchFamily="34" charset="0"/>
                      </a:endParaRPr>
                    </a:p>
                  </a:txBody>
                  <a:tcPr marL="5268" marR="5268" marT="5268" marB="0"/>
                </a:tc>
                <a:tc>
                  <a:txBody>
                    <a:bodyPr/>
                    <a:lstStyle/>
                    <a:p>
                      <a:pPr algn="l" fontAlgn="t"/>
                      <a:r>
                        <a:rPr lang="en-US" sz="600" u="none" strike="noStrike">
                          <a:effectLst/>
                        </a:rPr>
                        <a:t>2026 Manager Budget</a:t>
                      </a:r>
                      <a:endParaRPr lang="en-US" sz="600" b="1" i="0" u="none" strike="noStrike">
                        <a:solidFill>
                          <a:srgbClr val="000000"/>
                        </a:solidFill>
                        <a:effectLst/>
                        <a:latin typeface="Calibri" panose="020F0502020204030204" pitchFamily="34" charset="0"/>
                      </a:endParaRPr>
                    </a:p>
                  </a:txBody>
                  <a:tcPr marL="5268" marR="5268" marT="5268" marB="0"/>
                </a:tc>
                <a:tc>
                  <a:txBody>
                    <a:bodyPr/>
                    <a:lstStyle/>
                    <a:p>
                      <a:pPr algn="l" fontAlgn="t"/>
                      <a:r>
                        <a:rPr lang="en-US" sz="600" u="none" strike="noStrike">
                          <a:effectLst/>
                        </a:rPr>
                        <a:t>2027 Manager Budget</a:t>
                      </a:r>
                      <a:endParaRPr lang="en-US" sz="600" b="1" i="0" u="none" strike="noStrike">
                        <a:solidFill>
                          <a:srgbClr val="000000"/>
                        </a:solidFill>
                        <a:effectLst/>
                        <a:latin typeface="Calibri" panose="020F0502020204030204" pitchFamily="34" charset="0"/>
                      </a:endParaRPr>
                    </a:p>
                  </a:txBody>
                  <a:tcPr marL="5268" marR="5268" marT="5268" marB="0"/>
                </a:tc>
                <a:tc>
                  <a:txBody>
                    <a:bodyPr/>
                    <a:lstStyle/>
                    <a:p>
                      <a:pPr algn="l" fontAlgn="t"/>
                      <a:r>
                        <a:rPr lang="en-US" sz="600" u="none" strike="noStrike">
                          <a:effectLst/>
                        </a:rPr>
                        <a:t>2028 Manager Budget</a:t>
                      </a:r>
                      <a:endParaRPr lang="en-US" sz="600" b="1" i="0" u="none" strike="noStrike">
                        <a:solidFill>
                          <a:srgbClr val="000000"/>
                        </a:solidFill>
                        <a:effectLst/>
                        <a:latin typeface="Calibri" panose="020F0502020204030204" pitchFamily="34" charset="0"/>
                      </a:endParaRPr>
                    </a:p>
                  </a:txBody>
                  <a:tcPr marL="5268" marR="5268" marT="5268" marB="0"/>
                </a:tc>
                <a:tc>
                  <a:txBody>
                    <a:bodyPr/>
                    <a:lstStyle/>
                    <a:p>
                      <a:pPr algn="l" fontAlgn="t"/>
                      <a:r>
                        <a:rPr lang="en-US" sz="600" u="none" strike="noStrike">
                          <a:effectLst/>
                        </a:rPr>
                        <a:t>2029 Manager Budget</a:t>
                      </a:r>
                      <a:endParaRPr lang="en-US" sz="600" b="1" i="0" u="none" strike="noStrike">
                        <a:solidFill>
                          <a:srgbClr val="000000"/>
                        </a:solidFill>
                        <a:effectLst/>
                        <a:latin typeface="Calibri" panose="020F0502020204030204" pitchFamily="34" charset="0"/>
                      </a:endParaRPr>
                    </a:p>
                  </a:txBody>
                  <a:tcPr marL="5268" marR="5268" marT="5268" marB="0"/>
                </a:tc>
                <a:tc>
                  <a:txBody>
                    <a:bodyPr/>
                    <a:lstStyle/>
                    <a:p>
                      <a:pPr algn="l" fontAlgn="t"/>
                      <a:r>
                        <a:rPr lang="en-US" sz="600" u="none" strike="noStrike">
                          <a:effectLst/>
                        </a:rPr>
                        <a:t>2030 Manager Budget</a:t>
                      </a:r>
                      <a:endParaRPr lang="en-US" sz="600" b="1" i="0" u="none" strike="noStrike">
                        <a:solidFill>
                          <a:srgbClr val="000000"/>
                        </a:solidFill>
                        <a:effectLst/>
                        <a:latin typeface="Calibri" panose="020F0502020204030204" pitchFamily="34" charset="0"/>
                      </a:endParaRPr>
                    </a:p>
                  </a:txBody>
                  <a:tcPr marL="5268" marR="5268" marT="5268" marB="0"/>
                </a:tc>
                <a:extLst>
                  <a:ext uri="{0D108BD9-81ED-4DB2-BD59-A6C34878D82A}">
                    <a16:rowId xmlns:a16="http://schemas.microsoft.com/office/drawing/2014/main" val="4058092067"/>
                  </a:ext>
                </a:extLst>
              </a:tr>
              <a:tr h="210283">
                <a:tc>
                  <a:txBody>
                    <a:bodyPr/>
                    <a:lstStyle/>
                    <a:p>
                      <a:pPr algn="l" fontAlgn="b"/>
                      <a:r>
                        <a:rPr lang="en-US" sz="600" u="none" strike="noStrike">
                          <a:effectLst/>
                        </a:rPr>
                        <a:t>Parks/Rec</a:t>
                      </a:r>
                      <a:endParaRPr lang="en-US" sz="600" b="0" i="0" u="none" strike="noStrike">
                        <a:effectLst/>
                        <a:latin typeface="Calibri" panose="020F0502020204030204" pitchFamily="34" charset="0"/>
                      </a:endParaRPr>
                    </a:p>
                  </a:txBody>
                  <a:tcPr marL="5268" marR="5268" marT="5268" marB="0" anchor="b"/>
                </a:tc>
                <a:tc>
                  <a:txBody>
                    <a:bodyPr/>
                    <a:lstStyle/>
                    <a:p>
                      <a:pPr algn="l" fontAlgn="t"/>
                      <a:r>
                        <a:rPr lang="en-US" sz="600" u="none" strike="noStrike">
                          <a:effectLst/>
                        </a:rPr>
                        <a:t>Capital - Parks/Rec Buildings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$20,000.00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$41,000.00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268" marR="5268" marT="5268" marB="0"/>
                </a:tc>
                <a:extLst>
                  <a:ext uri="{0D108BD9-81ED-4DB2-BD59-A6C34878D82A}">
                    <a16:rowId xmlns:a16="http://schemas.microsoft.com/office/drawing/2014/main" val="175527752"/>
                  </a:ext>
                </a:extLst>
              </a:tr>
              <a:tr h="210283">
                <a:tc>
                  <a:txBody>
                    <a:bodyPr/>
                    <a:lstStyle/>
                    <a:p>
                      <a:pPr algn="l" fontAlgn="b"/>
                      <a:r>
                        <a:rPr lang="en-US" sz="600" u="none" strike="noStrike">
                          <a:effectLst/>
                        </a:rPr>
                        <a:t>Parks/Rec</a:t>
                      </a:r>
                      <a:endParaRPr lang="en-US" sz="600" b="0" i="0" u="none" strike="noStrike">
                        <a:effectLst/>
                        <a:latin typeface="Calibri" panose="020F0502020204030204" pitchFamily="34" charset="0"/>
                      </a:endParaRPr>
                    </a:p>
                  </a:txBody>
                  <a:tcPr marL="5268" marR="5268" marT="5268" marB="0" anchor="b"/>
                </a:tc>
                <a:tc>
                  <a:txBody>
                    <a:bodyPr/>
                    <a:lstStyle/>
                    <a:p>
                      <a:pPr algn="l" fontAlgn="t"/>
                      <a:r>
                        <a:rPr lang="en-US" sz="600" u="none" strike="noStrike">
                          <a:effectLst/>
                        </a:rPr>
                        <a:t>Capital - Parks/Rec Land Impro</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268" marR="5268" marT="5268" marB="0"/>
                </a:tc>
                <a:extLst>
                  <a:ext uri="{0D108BD9-81ED-4DB2-BD59-A6C34878D82A}">
                    <a16:rowId xmlns:a16="http://schemas.microsoft.com/office/drawing/2014/main" val="2761374099"/>
                  </a:ext>
                </a:extLst>
              </a:tr>
              <a:tr h="210283">
                <a:tc>
                  <a:txBody>
                    <a:bodyPr/>
                    <a:lstStyle/>
                    <a:p>
                      <a:pPr algn="l" fontAlgn="b"/>
                      <a:r>
                        <a:rPr lang="en-US" sz="600" u="none" strike="noStrike">
                          <a:effectLst/>
                        </a:rPr>
                        <a:t>Solid Waste</a:t>
                      </a:r>
                      <a:endParaRPr lang="en-US" sz="600" b="0" i="0" u="none" strike="noStrike">
                        <a:effectLst/>
                        <a:latin typeface="Calibri" panose="020F0502020204030204" pitchFamily="34" charset="0"/>
                      </a:endParaRPr>
                    </a:p>
                  </a:txBody>
                  <a:tcPr marL="5268" marR="5268" marT="5268" marB="0" anchor="b"/>
                </a:tc>
                <a:tc>
                  <a:txBody>
                    <a:bodyPr/>
                    <a:lstStyle/>
                    <a:p>
                      <a:pPr algn="l" fontAlgn="t"/>
                      <a:r>
                        <a:rPr lang="en-US" sz="600" u="none" strike="noStrike">
                          <a:effectLst/>
                        </a:rPr>
                        <a:t>Capital - Solid Waste Equipmen</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268" marR="5268" marT="5268" marB="0"/>
                </a:tc>
                <a:extLst>
                  <a:ext uri="{0D108BD9-81ED-4DB2-BD59-A6C34878D82A}">
                    <a16:rowId xmlns:a16="http://schemas.microsoft.com/office/drawing/2014/main" val="493070307"/>
                  </a:ext>
                </a:extLst>
              </a:tr>
              <a:tr h="210283">
                <a:tc>
                  <a:txBody>
                    <a:bodyPr/>
                    <a:lstStyle/>
                    <a:p>
                      <a:pPr algn="l" fontAlgn="b"/>
                      <a:r>
                        <a:rPr lang="en-US" sz="600" u="none" strike="noStrike">
                          <a:effectLst/>
                        </a:rPr>
                        <a:t>ACO</a:t>
                      </a:r>
                      <a:endParaRPr lang="en-US" sz="600" b="0" i="0" u="none" strike="noStrike">
                        <a:effectLst/>
                        <a:latin typeface="Calibri" panose="020F0502020204030204" pitchFamily="34" charset="0"/>
                      </a:endParaRPr>
                    </a:p>
                  </a:txBody>
                  <a:tcPr marL="5268" marR="5268" marT="5268" marB="0" anchor="b"/>
                </a:tc>
                <a:tc>
                  <a:txBody>
                    <a:bodyPr/>
                    <a:lstStyle/>
                    <a:p>
                      <a:pPr algn="l" fontAlgn="t"/>
                      <a:r>
                        <a:rPr lang="en-US" sz="600" u="none" strike="noStrike">
                          <a:effectLst/>
                        </a:rPr>
                        <a:t>Capital - ACO Vehicle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268" marR="5268" marT="5268" marB="0"/>
                </a:tc>
                <a:extLst>
                  <a:ext uri="{0D108BD9-81ED-4DB2-BD59-A6C34878D82A}">
                    <a16:rowId xmlns:a16="http://schemas.microsoft.com/office/drawing/2014/main" val="2400807544"/>
                  </a:ext>
                </a:extLst>
              </a:tr>
              <a:tr h="210283">
                <a:tc>
                  <a:txBody>
                    <a:bodyPr/>
                    <a:lstStyle/>
                    <a:p>
                      <a:pPr algn="l" fontAlgn="b"/>
                      <a:r>
                        <a:rPr lang="en-US" sz="600" u="none" strike="noStrike">
                          <a:effectLst/>
                        </a:rPr>
                        <a:t>ACO</a:t>
                      </a:r>
                      <a:endParaRPr lang="en-US" sz="600" b="0" i="0" u="none" strike="noStrike">
                        <a:effectLst/>
                        <a:latin typeface="Calibri" panose="020F0502020204030204" pitchFamily="34" charset="0"/>
                      </a:endParaRPr>
                    </a:p>
                  </a:txBody>
                  <a:tcPr marL="5268" marR="5268" marT="5268" marB="0" anchor="b"/>
                </a:tc>
                <a:tc>
                  <a:txBody>
                    <a:bodyPr/>
                    <a:lstStyle/>
                    <a:p>
                      <a:pPr algn="l" fontAlgn="t"/>
                      <a:r>
                        <a:rPr lang="en-US" sz="600" u="none" strike="noStrike">
                          <a:effectLst/>
                        </a:rPr>
                        <a:t>Capital - ACO Vehicle Equipmnt</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268" marR="5268" marT="5268" marB="0"/>
                </a:tc>
                <a:extLst>
                  <a:ext uri="{0D108BD9-81ED-4DB2-BD59-A6C34878D82A}">
                    <a16:rowId xmlns:a16="http://schemas.microsoft.com/office/drawing/2014/main" val="2008196338"/>
                  </a:ext>
                </a:extLst>
              </a:tr>
              <a:tr h="210283">
                <a:tc>
                  <a:txBody>
                    <a:bodyPr/>
                    <a:lstStyle/>
                    <a:p>
                      <a:pPr algn="l" fontAlgn="b"/>
                      <a:r>
                        <a:rPr lang="en-US" sz="600" u="none" strike="noStrike">
                          <a:effectLst/>
                        </a:rPr>
                        <a:t>Comm Center</a:t>
                      </a:r>
                      <a:endParaRPr lang="en-US" sz="600" b="0" i="0" u="none" strike="noStrike">
                        <a:effectLst/>
                        <a:latin typeface="Calibri" panose="020F0502020204030204" pitchFamily="34" charset="0"/>
                      </a:endParaRPr>
                    </a:p>
                  </a:txBody>
                  <a:tcPr marL="5268" marR="5268" marT="5268" marB="0" anchor="b"/>
                </a:tc>
                <a:tc>
                  <a:txBody>
                    <a:bodyPr/>
                    <a:lstStyle/>
                    <a:p>
                      <a:pPr algn="l" fontAlgn="t"/>
                      <a:r>
                        <a:rPr lang="en-US" sz="600" u="none" strike="noStrike">
                          <a:effectLst/>
                        </a:rPr>
                        <a:t>Capital - Comm Center Equipmen</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$220,000.00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$270,000.00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268" marR="5268" marT="5268" marB="0"/>
                </a:tc>
                <a:extLst>
                  <a:ext uri="{0D108BD9-81ED-4DB2-BD59-A6C34878D82A}">
                    <a16:rowId xmlns:a16="http://schemas.microsoft.com/office/drawing/2014/main" val="2378817603"/>
                  </a:ext>
                </a:extLst>
              </a:tr>
              <a:tr h="210283">
                <a:tc>
                  <a:txBody>
                    <a:bodyPr/>
                    <a:lstStyle/>
                    <a:p>
                      <a:pPr algn="l" fontAlgn="b"/>
                      <a:r>
                        <a:rPr lang="en-US" sz="600" u="none" strike="noStrike">
                          <a:effectLst/>
                        </a:rPr>
                        <a:t>Parks/Rec</a:t>
                      </a:r>
                      <a:endParaRPr lang="en-US" sz="600" b="0" i="0" u="none" strike="noStrike">
                        <a:effectLst/>
                        <a:latin typeface="Calibri" panose="020F0502020204030204" pitchFamily="34" charset="0"/>
                      </a:endParaRPr>
                    </a:p>
                  </a:txBody>
                  <a:tcPr marL="5268" marR="5268" marT="5268" marB="0" anchor="b"/>
                </a:tc>
                <a:tc>
                  <a:txBody>
                    <a:bodyPr/>
                    <a:lstStyle/>
                    <a:p>
                      <a:pPr algn="l" fontAlgn="t"/>
                      <a:r>
                        <a:rPr lang="en-US" sz="600" u="none" strike="noStrike">
                          <a:effectLst/>
                        </a:rPr>
                        <a:t>Capital - Parks/Rec Equipmnt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$35,000.00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268" marR="5268" marT="5268" marB="0"/>
                </a:tc>
                <a:extLst>
                  <a:ext uri="{0D108BD9-81ED-4DB2-BD59-A6C34878D82A}">
                    <a16:rowId xmlns:a16="http://schemas.microsoft.com/office/drawing/2014/main" val="2918239089"/>
                  </a:ext>
                </a:extLst>
              </a:tr>
              <a:tr h="210283">
                <a:tc>
                  <a:txBody>
                    <a:bodyPr/>
                    <a:lstStyle/>
                    <a:p>
                      <a:pPr algn="l" fontAlgn="b"/>
                      <a:r>
                        <a:rPr lang="en-US" sz="600" u="none" strike="noStrike">
                          <a:effectLst/>
                        </a:rPr>
                        <a:t>Police</a:t>
                      </a:r>
                      <a:endParaRPr lang="en-US" sz="600" b="0" i="0" u="none" strike="noStrike">
                        <a:effectLst/>
                        <a:latin typeface="Calibri" panose="020F0502020204030204" pitchFamily="34" charset="0"/>
                      </a:endParaRPr>
                    </a:p>
                  </a:txBody>
                  <a:tcPr marL="5268" marR="5268" marT="5268" marB="0" anchor="b"/>
                </a:tc>
                <a:tc>
                  <a:txBody>
                    <a:bodyPr/>
                    <a:lstStyle/>
                    <a:p>
                      <a:pPr algn="l" fontAlgn="t"/>
                      <a:r>
                        <a:rPr lang="en-US" sz="600" u="none" strike="noStrike">
                          <a:effectLst/>
                        </a:rPr>
                        <a:t>Capital - Police Vehicles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$122,666.67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$61,333.33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$122,666.67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$61,333.33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$122,666.67 </a:t>
                      </a:r>
                      <a:endParaRPr lang="en-US" sz="600" b="0" i="0" u="none" strike="noStrike">
                        <a:solidFill>
                          <a:srgbClr val="000000"/>
                        </a:solidFill>
                        <a:effectLst/>
                        <a:latin typeface="Calibri" panose="020F0502020204030204" pitchFamily="34" charset="0"/>
                      </a:endParaRPr>
                    </a:p>
                  </a:txBody>
                  <a:tcPr marL="5268" marR="5268" marT="5268" marB="0"/>
                </a:tc>
                <a:extLst>
                  <a:ext uri="{0D108BD9-81ED-4DB2-BD59-A6C34878D82A}">
                    <a16:rowId xmlns:a16="http://schemas.microsoft.com/office/drawing/2014/main" val="3763985084"/>
                  </a:ext>
                </a:extLst>
              </a:tr>
              <a:tr h="210283">
                <a:tc>
                  <a:txBody>
                    <a:bodyPr/>
                    <a:lstStyle/>
                    <a:p>
                      <a:pPr algn="l" fontAlgn="b"/>
                      <a:r>
                        <a:rPr lang="en-US" sz="600" u="none" strike="noStrike">
                          <a:effectLst/>
                        </a:rPr>
                        <a:t>Police</a:t>
                      </a:r>
                      <a:endParaRPr lang="en-US" sz="600" b="0" i="0" u="none" strike="noStrike">
                        <a:effectLst/>
                        <a:latin typeface="Calibri" panose="020F0502020204030204" pitchFamily="34" charset="0"/>
                      </a:endParaRPr>
                    </a:p>
                  </a:txBody>
                  <a:tcPr marL="5268" marR="5268" marT="5268" marB="0" anchor="b"/>
                </a:tc>
                <a:tc>
                  <a:txBody>
                    <a:bodyPr/>
                    <a:lstStyle/>
                    <a:p>
                      <a:pPr algn="l" fontAlgn="t"/>
                      <a:r>
                        <a:rPr lang="en-US" sz="600" u="none" strike="noStrike">
                          <a:effectLst/>
                        </a:rPr>
                        <a:t>Capital - Police Equipment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$19,000.00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$37,000.00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$19,000.00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$19,000.00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$31,950.00 </a:t>
                      </a:r>
                      <a:endParaRPr lang="en-US" sz="600" b="0" i="0" u="none" strike="noStrike">
                        <a:solidFill>
                          <a:srgbClr val="000000"/>
                        </a:solidFill>
                        <a:effectLst/>
                        <a:latin typeface="Calibri" panose="020F0502020204030204" pitchFamily="34" charset="0"/>
                      </a:endParaRPr>
                    </a:p>
                  </a:txBody>
                  <a:tcPr marL="5268" marR="5268" marT="5268" marB="0"/>
                </a:tc>
                <a:extLst>
                  <a:ext uri="{0D108BD9-81ED-4DB2-BD59-A6C34878D82A}">
                    <a16:rowId xmlns:a16="http://schemas.microsoft.com/office/drawing/2014/main" val="3645294868"/>
                  </a:ext>
                </a:extLst>
              </a:tr>
              <a:tr h="210283">
                <a:tc>
                  <a:txBody>
                    <a:bodyPr/>
                    <a:lstStyle/>
                    <a:p>
                      <a:pPr algn="l" fontAlgn="b"/>
                      <a:r>
                        <a:rPr lang="en-US" sz="600" u="none" strike="noStrike">
                          <a:effectLst/>
                        </a:rPr>
                        <a:t>Public Works</a:t>
                      </a:r>
                      <a:endParaRPr lang="en-US" sz="600" b="0" i="0" u="none" strike="noStrike">
                        <a:effectLst/>
                        <a:latin typeface="Calibri" panose="020F0502020204030204" pitchFamily="34" charset="0"/>
                      </a:endParaRPr>
                    </a:p>
                  </a:txBody>
                  <a:tcPr marL="5268" marR="5268" marT="5268" marB="0" anchor="b"/>
                </a:tc>
                <a:tc>
                  <a:txBody>
                    <a:bodyPr/>
                    <a:lstStyle/>
                    <a:p>
                      <a:pPr algn="l" fontAlgn="t"/>
                      <a:r>
                        <a:rPr lang="en-US" sz="600" u="none" strike="noStrike">
                          <a:effectLst/>
                        </a:rPr>
                        <a:t>Capital - PW Vehicles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$238,500.00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$155,000.00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$210,000.00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268" marR="5268" marT="5268" marB="0"/>
                </a:tc>
                <a:extLst>
                  <a:ext uri="{0D108BD9-81ED-4DB2-BD59-A6C34878D82A}">
                    <a16:rowId xmlns:a16="http://schemas.microsoft.com/office/drawing/2014/main" val="2126156366"/>
                  </a:ext>
                </a:extLst>
              </a:tr>
              <a:tr h="210283">
                <a:tc>
                  <a:txBody>
                    <a:bodyPr/>
                    <a:lstStyle/>
                    <a:p>
                      <a:pPr algn="l" fontAlgn="b"/>
                      <a:r>
                        <a:rPr lang="en-US" sz="600" u="none" strike="noStrike">
                          <a:effectLst/>
                        </a:rPr>
                        <a:t>Public Works</a:t>
                      </a:r>
                      <a:endParaRPr lang="en-US" sz="600" b="0" i="0" u="none" strike="noStrike">
                        <a:effectLst/>
                        <a:latin typeface="Calibri" panose="020F0502020204030204" pitchFamily="34" charset="0"/>
                      </a:endParaRPr>
                    </a:p>
                  </a:txBody>
                  <a:tcPr marL="5268" marR="5268" marT="5268" marB="0" anchor="b"/>
                </a:tc>
                <a:tc>
                  <a:txBody>
                    <a:bodyPr/>
                    <a:lstStyle/>
                    <a:p>
                      <a:pPr algn="l" fontAlgn="t"/>
                      <a:r>
                        <a:rPr lang="en-US" sz="600" u="none" strike="noStrike">
                          <a:effectLst/>
                        </a:rPr>
                        <a:t>Capital - PW Infrastructure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$2,595,000.00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$500,000.00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$500,000.00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$1,000,000.00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$500,000.00 </a:t>
                      </a:r>
                      <a:endParaRPr lang="en-US" sz="600" b="0" i="0" u="none" strike="noStrike">
                        <a:solidFill>
                          <a:srgbClr val="000000"/>
                        </a:solidFill>
                        <a:effectLst/>
                        <a:latin typeface="Calibri" panose="020F0502020204030204" pitchFamily="34" charset="0"/>
                      </a:endParaRPr>
                    </a:p>
                  </a:txBody>
                  <a:tcPr marL="5268" marR="5268" marT="5268" marB="0"/>
                </a:tc>
                <a:extLst>
                  <a:ext uri="{0D108BD9-81ED-4DB2-BD59-A6C34878D82A}">
                    <a16:rowId xmlns:a16="http://schemas.microsoft.com/office/drawing/2014/main" val="1998373599"/>
                  </a:ext>
                </a:extLst>
              </a:tr>
              <a:tr h="210283">
                <a:tc>
                  <a:txBody>
                    <a:bodyPr/>
                    <a:lstStyle/>
                    <a:p>
                      <a:pPr algn="l" fontAlgn="b"/>
                      <a:r>
                        <a:rPr lang="en-US" sz="600" u="none" strike="noStrike">
                          <a:effectLst/>
                        </a:rPr>
                        <a:t>Public Works</a:t>
                      </a:r>
                      <a:endParaRPr lang="en-US" sz="600" b="0" i="0" u="none" strike="noStrike">
                        <a:effectLst/>
                        <a:latin typeface="Calibri" panose="020F0502020204030204" pitchFamily="34" charset="0"/>
                      </a:endParaRPr>
                    </a:p>
                  </a:txBody>
                  <a:tcPr marL="5268" marR="5268" marT="5268" marB="0" anchor="b"/>
                </a:tc>
                <a:tc>
                  <a:txBody>
                    <a:bodyPr/>
                    <a:lstStyle/>
                    <a:p>
                      <a:pPr algn="l" fontAlgn="t"/>
                      <a:r>
                        <a:rPr lang="en-US" sz="600" u="none" strike="noStrike">
                          <a:effectLst/>
                        </a:rPr>
                        <a:t>Capital - PW Equipment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$325,000.00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268" marR="5268" marT="5268" marB="0"/>
                </a:tc>
                <a:extLst>
                  <a:ext uri="{0D108BD9-81ED-4DB2-BD59-A6C34878D82A}">
                    <a16:rowId xmlns:a16="http://schemas.microsoft.com/office/drawing/2014/main" val="61809058"/>
                  </a:ext>
                </a:extLst>
              </a:tr>
              <a:tr h="210283">
                <a:tc>
                  <a:txBody>
                    <a:bodyPr/>
                    <a:lstStyle/>
                    <a:p>
                      <a:pPr algn="l" fontAlgn="b"/>
                      <a:r>
                        <a:rPr lang="en-US" sz="600" u="none" strike="noStrike">
                          <a:effectLst/>
                        </a:rPr>
                        <a:t>Fire</a:t>
                      </a:r>
                      <a:endParaRPr lang="en-US" sz="600" b="0" i="0" u="none" strike="noStrike">
                        <a:effectLst/>
                        <a:latin typeface="Calibri" panose="020F0502020204030204" pitchFamily="34" charset="0"/>
                      </a:endParaRPr>
                    </a:p>
                  </a:txBody>
                  <a:tcPr marL="5268" marR="5268" marT="5268" marB="0" anchor="b"/>
                </a:tc>
                <a:tc>
                  <a:txBody>
                    <a:bodyPr/>
                    <a:lstStyle/>
                    <a:p>
                      <a:pPr algn="l" fontAlgn="t"/>
                      <a:r>
                        <a:rPr lang="en-US" sz="600" u="none" strike="noStrike">
                          <a:effectLst/>
                        </a:rPr>
                        <a:t>Capital - Fire - Vehicles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$1,002,013.00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$69,500.00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$2,000,000.00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$350,000.00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268" marR="5268" marT="5268" marB="0"/>
                </a:tc>
                <a:extLst>
                  <a:ext uri="{0D108BD9-81ED-4DB2-BD59-A6C34878D82A}">
                    <a16:rowId xmlns:a16="http://schemas.microsoft.com/office/drawing/2014/main" val="3198839562"/>
                  </a:ext>
                </a:extLst>
              </a:tr>
              <a:tr h="210283">
                <a:tc>
                  <a:txBody>
                    <a:bodyPr/>
                    <a:lstStyle/>
                    <a:p>
                      <a:pPr algn="l" fontAlgn="b"/>
                      <a:r>
                        <a:rPr lang="en-US" sz="600" u="none" strike="noStrike">
                          <a:effectLst/>
                        </a:rPr>
                        <a:t>Fire</a:t>
                      </a:r>
                      <a:endParaRPr lang="en-US" sz="600" b="0" i="0" u="none" strike="noStrike">
                        <a:effectLst/>
                        <a:latin typeface="Calibri" panose="020F0502020204030204" pitchFamily="34" charset="0"/>
                      </a:endParaRPr>
                    </a:p>
                  </a:txBody>
                  <a:tcPr marL="5268" marR="5268" marT="5268" marB="0" anchor="b"/>
                </a:tc>
                <a:tc>
                  <a:txBody>
                    <a:bodyPr/>
                    <a:lstStyle/>
                    <a:p>
                      <a:pPr algn="l" fontAlgn="t"/>
                      <a:r>
                        <a:rPr lang="en-US" sz="600" u="none" strike="noStrike">
                          <a:effectLst/>
                        </a:rPr>
                        <a:t>Capital - Fire Equipment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$350,000.00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268" marR="5268" marT="5268" marB="0"/>
                </a:tc>
                <a:extLst>
                  <a:ext uri="{0D108BD9-81ED-4DB2-BD59-A6C34878D82A}">
                    <a16:rowId xmlns:a16="http://schemas.microsoft.com/office/drawing/2014/main" val="2408448204"/>
                  </a:ext>
                </a:extLst>
              </a:tr>
              <a:tr h="210283">
                <a:tc>
                  <a:txBody>
                    <a:bodyPr/>
                    <a:lstStyle/>
                    <a:p>
                      <a:pPr algn="l" fontAlgn="b"/>
                      <a:r>
                        <a:rPr lang="en-US" sz="600" u="none" strike="noStrike">
                          <a:effectLst/>
                        </a:rPr>
                        <a:t>Parks/Rec</a:t>
                      </a:r>
                      <a:endParaRPr lang="en-US" sz="600" b="0" i="0" u="none" strike="noStrike">
                        <a:effectLst/>
                        <a:latin typeface="Calibri" panose="020F0502020204030204" pitchFamily="34" charset="0"/>
                      </a:endParaRPr>
                    </a:p>
                  </a:txBody>
                  <a:tcPr marL="5268" marR="5268" marT="5268" marB="0" anchor="b"/>
                </a:tc>
                <a:tc>
                  <a:txBody>
                    <a:bodyPr/>
                    <a:lstStyle/>
                    <a:p>
                      <a:pPr algn="l" fontAlgn="t"/>
                      <a:r>
                        <a:rPr lang="en-US" sz="600" u="none" strike="noStrike">
                          <a:effectLst/>
                        </a:rPr>
                        <a:t>Capital - Parks/Rec Vehicles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$50,000.00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$85,000.00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268" marR="5268" marT="5268" marB="0"/>
                </a:tc>
                <a:extLst>
                  <a:ext uri="{0D108BD9-81ED-4DB2-BD59-A6C34878D82A}">
                    <a16:rowId xmlns:a16="http://schemas.microsoft.com/office/drawing/2014/main" val="3672298262"/>
                  </a:ext>
                </a:extLst>
              </a:tr>
              <a:tr h="210283">
                <a:tc>
                  <a:txBody>
                    <a:bodyPr/>
                    <a:lstStyle/>
                    <a:p>
                      <a:pPr algn="l" fontAlgn="b"/>
                      <a:r>
                        <a:rPr lang="en-US" sz="600" u="none" strike="noStrike">
                          <a:effectLst/>
                        </a:rPr>
                        <a:t>Town</a:t>
                      </a:r>
                      <a:endParaRPr lang="en-US" sz="600" b="0" i="0" u="none" strike="noStrike">
                        <a:effectLst/>
                        <a:latin typeface="Calibri" panose="020F0502020204030204" pitchFamily="34" charset="0"/>
                      </a:endParaRPr>
                    </a:p>
                  </a:txBody>
                  <a:tcPr marL="5268" marR="5268" marT="5268" marB="0" anchor="b"/>
                </a:tc>
                <a:tc>
                  <a:txBody>
                    <a:bodyPr/>
                    <a:lstStyle/>
                    <a:p>
                      <a:pPr algn="l" fontAlgn="t"/>
                      <a:r>
                        <a:rPr lang="en-US" sz="600" u="none" strike="noStrike">
                          <a:effectLst/>
                        </a:rPr>
                        <a:t>Capital - Town Buildings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$25,000.00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$14,605,000.00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$30,000.00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268" marR="5268" marT="5268" marB="0"/>
                </a:tc>
                <a:extLst>
                  <a:ext uri="{0D108BD9-81ED-4DB2-BD59-A6C34878D82A}">
                    <a16:rowId xmlns:a16="http://schemas.microsoft.com/office/drawing/2014/main" val="3293170976"/>
                  </a:ext>
                </a:extLst>
              </a:tr>
              <a:tr h="118758">
                <a:tc>
                  <a:txBody>
                    <a:bodyPr/>
                    <a:lstStyle/>
                    <a:p>
                      <a:pPr algn="l" fontAlgn="b"/>
                      <a:r>
                        <a:rPr lang="en-US" sz="600" u="none" strike="noStrike">
                          <a:effectLst/>
                        </a:rPr>
                        <a:t>Town</a:t>
                      </a:r>
                      <a:endParaRPr lang="en-US" sz="600" b="0" i="0" u="none" strike="noStrike">
                        <a:effectLst/>
                        <a:latin typeface="Calibri" panose="020F0502020204030204" pitchFamily="34" charset="0"/>
                      </a:endParaRPr>
                    </a:p>
                  </a:txBody>
                  <a:tcPr marL="5268" marR="5268" marT="5268" marB="0" anchor="b"/>
                </a:tc>
                <a:tc>
                  <a:txBody>
                    <a:bodyPr/>
                    <a:lstStyle/>
                    <a:p>
                      <a:pPr algn="l" fontAlgn="t"/>
                      <a:r>
                        <a:rPr lang="en-US" sz="600" u="none" strike="noStrike">
                          <a:effectLst/>
                        </a:rPr>
                        <a:t>Capital - Technology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$20,900.00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268" marR="5268" marT="5268" marB="0"/>
                </a:tc>
                <a:extLst>
                  <a:ext uri="{0D108BD9-81ED-4DB2-BD59-A6C34878D82A}">
                    <a16:rowId xmlns:a16="http://schemas.microsoft.com/office/drawing/2014/main" val="1367443064"/>
                  </a:ext>
                </a:extLst>
              </a:tr>
              <a:tr h="210283">
                <a:tc>
                  <a:txBody>
                    <a:bodyPr/>
                    <a:lstStyle/>
                    <a:p>
                      <a:pPr algn="l" fontAlgn="b"/>
                      <a:r>
                        <a:rPr lang="en-US" sz="600" u="none" strike="noStrike">
                          <a:effectLst/>
                        </a:rPr>
                        <a:t>Sewer</a:t>
                      </a:r>
                      <a:endParaRPr lang="en-US" sz="600" b="0" i="0" u="none" strike="noStrike">
                        <a:effectLst/>
                        <a:latin typeface="Calibri" panose="020F0502020204030204" pitchFamily="34" charset="0"/>
                      </a:endParaRPr>
                    </a:p>
                  </a:txBody>
                  <a:tcPr marL="5268" marR="5268" marT="5268" marB="0" anchor="b"/>
                </a:tc>
                <a:tc>
                  <a:txBody>
                    <a:bodyPr/>
                    <a:lstStyle/>
                    <a:p>
                      <a:pPr algn="l" fontAlgn="t"/>
                      <a:r>
                        <a:rPr lang="en-US" sz="600" u="none" strike="noStrike">
                          <a:effectLst/>
                        </a:rPr>
                        <a:t>Capital - WWTP Vehicles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268" marR="5268" marT="5268" marB="0"/>
                </a:tc>
                <a:extLst>
                  <a:ext uri="{0D108BD9-81ED-4DB2-BD59-A6C34878D82A}">
                    <a16:rowId xmlns:a16="http://schemas.microsoft.com/office/drawing/2014/main" val="2199323400"/>
                  </a:ext>
                </a:extLst>
              </a:tr>
              <a:tr h="210283">
                <a:tc>
                  <a:txBody>
                    <a:bodyPr/>
                    <a:lstStyle/>
                    <a:p>
                      <a:pPr algn="l" fontAlgn="b"/>
                      <a:r>
                        <a:rPr lang="en-US" sz="600" u="none" strike="noStrike">
                          <a:effectLst/>
                        </a:rPr>
                        <a:t>Sewer</a:t>
                      </a:r>
                      <a:endParaRPr lang="en-US" sz="600" b="0" i="0" u="none" strike="noStrike">
                        <a:effectLst/>
                        <a:latin typeface="Calibri" panose="020F0502020204030204" pitchFamily="34" charset="0"/>
                      </a:endParaRPr>
                    </a:p>
                  </a:txBody>
                  <a:tcPr marL="5268" marR="5268" marT="5268" marB="0" anchor="b"/>
                </a:tc>
                <a:tc>
                  <a:txBody>
                    <a:bodyPr/>
                    <a:lstStyle/>
                    <a:p>
                      <a:pPr algn="l" fontAlgn="t"/>
                      <a:r>
                        <a:rPr lang="en-US" sz="600" u="none" strike="noStrike">
                          <a:effectLst/>
                        </a:rPr>
                        <a:t>Capital - WWTP Equipment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$150,000.00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$150,000.00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$120,000.00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$600,000.00 </a:t>
                      </a:r>
                      <a:endParaRPr lang="en-US" sz="600" b="0" i="0" u="none" strike="noStrike">
                        <a:solidFill>
                          <a:srgbClr val="000000"/>
                        </a:solidFill>
                        <a:effectLst/>
                        <a:latin typeface="Calibri" panose="020F0502020204030204" pitchFamily="34" charset="0"/>
                      </a:endParaRPr>
                    </a:p>
                  </a:txBody>
                  <a:tcPr marL="5268" marR="5268" marT="5268" marB="0"/>
                </a:tc>
                <a:tc>
                  <a:txBody>
                    <a:bodyPr/>
                    <a:lstStyle/>
                    <a:p>
                      <a:pPr algn="r" fontAlgn="t"/>
                      <a:r>
                        <a:rPr lang="en-US" sz="600" u="none" strike="noStrike">
                          <a:effectLst/>
                        </a:rPr>
                        <a:t>$60,000.00 </a:t>
                      </a:r>
                      <a:endParaRPr lang="en-US" sz="600" b="0" i="0" u="none" strike="noStrike">
                        <a:solidFill>
                          <a:srgbClr val="000000"/>
                        </a:solidFill>
                        <a:effectLst/>
                        <a:latin typeface="Calibri" panose="020F0502020204030204" pitchFamily="34" charset="0"/>
                      </a:endParaRPr>
                    </a:p>
                  </a:txBody>
                  <a:tcPr marL="5268" marR="5268" marT="5268" marB="0"/>
                </a:tc>
                <a:extLst>
                  <a:ext uri="{0D108BD9-81ED-4DB2-BD59-A6C34878D82A}">
                    <a16:rowId xmlns:a16="http://schemas.microsoft.com/office/drawing/2014/main" val="568008533"/>
                  </a:ext>
                </a:extLst>
              </a:tr>
            </a:tbl>
          </a:graphicData>
        </a:graphic>
      </p:graphicFrame>
    </p:spTree>
    <p:extLst>
      <p:ext uri="{BB962C8B-B14F-4D97-AF65-F5344CB8AC3E}">
        <p14:creationId xmlns:p14="http://schemas.microsoft.com/office/powerpoint/2010/main" val="1312794613"/>
      </p:ext>
    </p:extLst>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8E017B7-436A-9BA5-AC32-AE854905088D}"/>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5321D838-2C7E-4177-9DD3-DAC78324A2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2" name="Picture 11">
            <a:extLst>
              <a:ext uri="{FF2B5EF4-FFF2-40B4-BE49-F238E27FC236}">
                <a16:creationId xmlns:a16="http://schemas.microsoft.com/office/drawing/2014/main" id="{0146E45C-1450-4186-B501-74F221F897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14" name="Picture 13">
            <a:extLst>
              <a:ext uri="{FF2B5EF4-FFF2-40B4-BE49-F238E27FC236}">
                <a16:creationId xmlns:a16="http://schemas.microsoft.com/office/drawing/2014/main" id="{EEDDA48B-BC04-4915-ADA3-A1A9522EB0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16" name="Rectangle 15">
            <a:extLst>
              <a:ext uri="{FF2B5EF4-FFF2-40B4-BE49-F238E27FC236}">
                <a16:creationId xmlns:a16="http://schemas.microsoft.com/office/drawing/2014/main" id="{78C9D07A-5A22-4E55-B18A-47CF07E50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8" name="Rectangle 17">
            <a:extLst>
              <a:ext uri="{FF2B5EF4-FFF2-40B4-BE49-F238E27FC236}">
                <a16:creationId xmlns:a16="http://schemas.microsoft.com/office/drawing/2014/main" id="{3D71E629-0739-4A59-972B-A9E9A4500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20" name="Picture 19">
            <a:extLst>
              <a:ext uri="{FF2B5EF4-FFF2-40B4-BE49-F238E27FC236}">
                <a16:creationId xmlns:a16="http://schemas.microsoft.com/office/drawing/2014/main" id="{AF9C2BBD-AAF7-4C85-9BE4-E4C2F52353F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a:gradFill>
            <a:gsLst>
              <a:gs pos="0">
                <a:srgbClr val="F78925"/>
              </a:gs>
              <a:gs pos="50000">
                <a:srgbClr val="D54209"/>
              </a:gs>
              <a:gs pos="100000">
                <a:srgbClr val="8D0000"/>
              </a:gs>
            </a:gsLst>
            <a:lin ang="2520000" scaled="0"/>
          </a:gradFill>
        </p:spPr>
      </p:pic>
      <p:pic>
        <p:nvPicPr>
          <p:cNvPr id="22" name="Picture 21">
            <a:extLst>
              <a:ext uri="{FF2B5EF4-FFF2-40B4-BE49-F238E27FC236}">
                <a16:creationId xmlns:a16="http://schemas.microsoft.com/office/drawing/2014/main" id="{AEEF8B78-E487-4E1A-8945-35B4041B02A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4" name="Rectangle 23">
            <a:extLst>
              <a:ext uri="{FF2B5EF4-FFF2-40B4-BE49-F238E27FC236}">
                <a16:creationId xmlns:a16="http://schemas.microsoft.com/office/drawing/2014/main" id="{B9B4F0B3-5A15-4AAD-B054-8BA9209872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4527" y="0"/>
            <a:ext cx="755294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a:extLst>
              <a:ext uri="{FF2B5EF4-FFF2-40B4-BE49-F238E27FC236}">
                <a16:creationId xmlns:a16="http://schemas.microsoft.com/office/drawing/2014/main" id="{CCA43FE3-BC3A-4163-B2D9-721AA0F6F4D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cstate="print">
            <a:extLst>
              <a:ext uri="{28A0092B-C50C-407E-A947-70E740481C1C}">
                <a14:useLocalDpi xmlns:a14="http://schemas.microsoft.com/office/drawing/2010/main" val="0"/>
              </a:ext>
            </a:extLst>
          </a:blip>
          <a:stretch>
            <a:fillRect/>
          </a:stretch>
        </p:blipFill>
        <p:spPr>
          <a:xfrm>
            <a:off x="1" y="5006045"/>
            <a:ext cx="4965192" cy="144049"/>
          </a:xfrm>
          <a:prstGeom prst="rect">
            <a:avLst/>
          </a:prstGeom>
        </p:spPr>
      </p:pic>
      <p:sp>
        <p:nvSpPr>
          <p:cNvPr id="28" name="Rectangle 27">
            <a:extLst>
              <a:ext uri="{FF2B5EF4-FFF2-40B4-BE49-F238E27FC236}">
                <a16:creationId xmlns:a16="http://schemas.microsoft.com/office/drawing/2014/main" id="{488AAD42-9F71-4F14-AE1E-C05DCFC606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838764"/>
            <a:ext cx="4964567" cy="3180473"/>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 name="Title 3">
            <a:extLst>
              <a:ext uri="{FF2B5EF4-FFF2-40B4-BE49-F238E27FC236}">
                <a16:creationId xmlns:a16="http://schemas.microsoft.com/office/drawing/2014/main" id="{0269CEC2-B78F-182F-0BC5-F1D7C53AE926}"/>
              </a:ext>
            </a:extLst>
          </p:cNvPr>
          <p:cNvSpPr>
            <a:spLocks noGrp="1"/>
          </p:cNvSpPr>
          <p:nvPr>
            <p:ph type="title"/>
          </p:nvPr>
        </p:nvSpPr>
        <p:spPr>
          <a:xfrm>
            <a:off x="680322" y="2063262"/>
            <a:ext cx="3739278" cy="2661138"/>
          </a:xfrm>
        </p:spPr>
        <p:txBody>
          <a:bodyPr vert="horz" lIns="91440" tIns="45720" rIns="91440" bIns="45720" rtlCol="0" anchor="ctr">
            <a:normAutofit/>
          </a:bodyPr>
          <a:lstStyle/>
          <a:p>
            <a:pPr algn="r"/>
            <a:r>
              <a:rPr lang="en-US" sz="5400">
                <a:solidFill>
                  <a:srgbClr val="FFFFFF"/>
                </a:solidFill>
              </a:rPr>
              <a:t>CIP Funding Sources</a:t>
            </a:r>
          </a:p>
        </p:txBody>
      </p:sp>
      <p:sp>
        <p:nvSpPr>
          <p:cNvPr id="30" name="Rectangle 29">
            <a:extLst>
              <a:ext uri="{FF2B5EF4-FFF2-40B4-BE49-F238E27FC236}">
                <a16:creationId xmlns:a16="http://schemas.microsoft.com/office/drawing/2014/main" id="{61B962C9-BE53-4915-9C0C-B53DCD378D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76090" y="642795"/>
            <a:ext cx="6272654" cy="5575126"/>
          </a:xfrm>
          <a:prstGeom prst="rect">
            <a:avLst/>
          </a:prstGeom>
          <a:solidFill>
            <a:schemeClr val="bg1"/>
          </a:solidFill>
          <a:ln>
            <a:noFill/>
          </a:ln>
          <a:effectLst>
            <a:outerShdw blurRad="76200" dist="63500" dir="5040000" algn="t"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2895C872-9E08-C0D9-C931-D6A1060A42C3}"/>
              </a:ext>
            </a:extLst>
          </p:cNvPr>
          <p:cNvSpPr>
            <a:spLocks noGrp="1"/>
          </p:cNvSpPr>
          <p:nvPr>
            <p:ph type="sldNum" sz="quarter" idx="12"/>
          </p:nvPr>
        </p:nvSpPr>
        <p:spPr>
          <a:xfrm>
            <a:off x="11281776" y="6336872"/>
            <a:ext cx="722655" cy="365760"/>
          </a:xfrm>
        </p:spPr>
        <p:txBody>
          <a:bodyPr vert="horz" lIns="91440" tIns="45720" rIns="91440" bIns="45720" rtlCol="0" anchor="ctr">
            <a:normAutofit/>
          </a:bodyPr>
          <a:lstStyle/>
          <a:p>
            <a:pPr defTabSz="914400">
              <a:spcAft>
                <a:spcPts val="600"/>
              </a:spcAft>
            </a:pPr>
            <a:fld id="{B1834E53-DCE9-4F53-95B5-1147261CAB02}" type="slidenum">
              <a:rPr lang="en-US" sz="1400">
                <a:solidFill>
                  <a:srgbClr val="FFFFFF"/>
                </a:solidFill>
              </a:rPr>
              <a:pPr defTabSz="914400">
                <a:spcAft>
                  <a:spcPts val="600"/>
                </a:spcAft>
              </a:pPr>
              <a:t>20</a:t>
            </a:fld>
            <a:endParaRPr lang="en-US" sz="1400">
              <a:solidFill>
                <a:srgbClr val="FFFFFF"/>
              </a:solidFill>
            </a:endParaRPr>
          </a:p>
        </p:txBody>
      </p:sp>
      <p:graphicFrame>
        <p:nvGraphicFramePr>
          <p:cNvPr id="2" name="Table 1">
            <a:extLst>
              <a:ext uri="{FF2B5EF4-FFF2-40B4-BE49-F238E27FC236}">
                <a16:creationId xmlns:a16="http://schemas.microsoft.com/office/drawing/2014/main" id="{0A12B814-4B38-B552-F306-5DA82B2A1B78}"/>
              </a:ext>
            </a:extLst>
          </p:cNvPr>
          <p:cNvGraphicFramePr>
            <a:graphicFrameLocks noGrp="1"/>
          </p:cNvGraphicFramePr>
          <p:nvPr>
            <p:extLst>
              <p:ext uri="{D42A27DB-BD31-4B8C-83A1-F6EECF244321}">
                <p14:modId xmlns:p14="http://schemas.microsoft.com/office/powerpoint/2010/main" val="2266139859"/>
              </p:ext>
            </p:extLst>
          </p:nvPr>
        </p:nvGraphicFramePr>
        <p:xfrm>
          <a:off x="5593085" y="2276952"/>
          <a:ext cx="5629270" cy="2297306"/>
        </p:xfrm>
        <a:graphic>
          <a:graphicData uri="http://schemas.openxmlformats.org/drawingml/2006/table">
            <a:tbl>
              <a:tblPr firstRow="1" bandRow="1">
                <a:tableStyleId>{5C22544A-7EE6-4342-B048-85BDC9FD1C3A}</a:tableStyleId>
              </a:tblPr>
              <a:tblGrid>
                <a:gridCol w="655014">
                  <a:extLst>
                    <a:ext uri="{9D8B030D-6E8A-4147-A177-3AD203B41FA5}">
                      <a16:colId xmlns:a16="http://schemas.microsoft.com/office/drawing/2014/main" val="927321410"/>
                    </a:ext>
                  </a:extLst>
                </a:gridCol>
                <a:gridCol w="924065">
                  <a:extLst>
                    <a:ext uri="{9D8B030D-6E8A-4147-A177-3AD203B41FA5}">
                      <a16:colId xmlns:a16="http://schemas.microsoft.com/office/drawing/2014/main" val="764719043"/>
                    </a:ext>
                  </a:extLst>
                </a:gridCol>
                <a:gridCol w="810038">
                  <a:extLst>
                    <a:ext uri="{9D8B030D-6E8A-4147-A177-3AD203B41FA5}">
                      <a16:colId xmlns:a16="http://schemas.microsoft.com/office/drawing/2014/main" val="641390574"/>
                    </a:ext>
                  </a:extLst>
                </a:gridCol>
                <a:gridCol w="866411">
                  <a:extLst>
                    <a:ext uri="{9D8B030D-6E8A-4147-A177-3AD203B41FA5}">
                      <a16:colId xmlns:a16="http://schemas.microsoft.com/office/drawing/2014/main" val="605482571"/>
                    </a:ext>
                  </a:extLst>
                </a:gridCol>
                <a:gridCol w="810038">
                  <a:extLst>
                    <a:ext uri="{9D8B030D-6E8A-4147-A177-3AD203B41FA5}">
                      <a16:colId xmlns:a16="http://schemas.microsoft.com/office/drawing/2014/main" val="3417771268"/>
                    </a:ext>
                  </a:extLst>
                </a:gridCol>
                <a:gridCol w="810038">
                  <a:extLst>
                    <a:ext uri="{9D8B030D-6E8A-4147-A177-3AD203B41FA5}">
                      <a16:colId xmlns:a16="http://schemas.microsoft.com/office/drawing/2014/main" val="467986833"/>
                    </a:ext>
                  </a:extLst>
                </a:gridCol>
                <a:gridCol w="753666">
                  <a:extLst>
                    <a:ext uri="{9D8B030D-6E8A-4147-A177-3AD203B41FA5}">
                      <a16:colId xmlns:a16="http://schemas.microsoft.com/office/drawing/2014/main" val="4158624792"/>
                    </a:ext>
                  </a:extLst>
                </a:gridCol>
              </a:tblGrid>
              <a:tr h="282588">
                <a:tc>
                  <a:txBody>
                    <a:bodyPr/>
                    <a:lstStyle/>
                    <a:p>
                      <a:pPr algn="l" fontAlgn="b"/>
                      <a:r>
                        <a:rPr lang="en-US" sz="800" u="none" strike="noStrike">
                          <a:effectLst/>
                        </a:rPr>
                        <a:t>Department</a:t>
                      </a:r>
                      <a:endParaRPr lang="en-US" sz="800" b="1" i="0" u="none" strike="noStrike">
                        <a:effectLst/>
                        <a:latin typeface="Calibri" panose="020F0502020204030204" pitchFamily="34" charset="0"/>
                      </a:endParaRPr>
                    </a:p>
                  </a:txBody>
                  <a:tcPr marL="7079" marR="7079" marT="7079" marB="0" anchor="b"/>
                </a:tc>
                <a:tc>
                  <a:txBody>
                    <a:bodyPr/>
                    <a:lstStyle/>
                    <a:p>
                      <a:pPr algn="l" fontAlgn="t"/>
                      <a:r>
                        <a:rPr lang="en-US" sz="800" u="none" strike="noStrike">
                          <a:effectLst/>
                        </a:rPr>
                        <a:t>Account Description</a:t>
                      </a:r>
                      <a:endParaRPr lang="en-US" sz="800" b="1" i="0" u="none" strike="noStrike">
                        <a:solidFill>
                          <a:srgbClr val="000000"/>
                        </a:solidFill>
                        <a:effectLst/>
                        <a:latin typeface="Calibri" panose="020F0502020204030204" pitchFamily="34" charset="0"/>
                      </a:endParaRPr>
                    </a:p>
                  </a:txBody>
                  <a:tcPr marL="7079" marR="7079" marT="7079" marB="0"/>
                </a:tc>
                <a:tc>
                  <a:txBody>
                    <a:bodyPr/>
                    <a:lstStyle/>
                    <a:p>
                      <a:pPr algn="l" fontAlgn="t"/>
                      <a:r>
                        <a:rPr lang="en-US" sz="800" u="none" strike="noStrike">
                          <a:effectLst/>
                        </a:rPr>
                        <a:t>2026 Manager Budget</a:t>
                      </a:r>
                      <a:endParaRPr lang="en-US" sz="800" b="1" i="0" u="none" strike="noStrike">
                        <a:solidFill>
                          <a:srgbClr val="000000"/>
                        </a:solidFill>
                        <a:effectLst/>
                        <a:latin typeface="Calibri" panose="020F0502020204030204" pitchFamily="34" charset="0"/>
                      </a:endParaRPr>
                    </a:p>
                  </a:txBody>
                  <a:tcPr marL="7079" marR="7079" marT="7079" marB="0"/>
                </a:tc>
                <a:tc>
                  <a:txBody>
                    <a:bodyPr/>
                    <a:lstStyle/>
                    <a:p>
                      <a:pPr algn="l" fontAlgn="t"/>
                      <a:r>
                        <a:rPr lang="en-US" sz="800" u="none" strike="noStrike">
                          <a:effectLst/>
                        </a:rPr>
                        <a:t>2027 Manager Budget</a:t>
                      </a:r>
                      <a:endParaRPr lang="en-US" sz="800" b="1" i="0" u="none" strike="noStrike">
                        <a:solidFill>
                          <a:srgbClr val="000000"/>
                        </a:solidFill>
                        <a:effectLst/>
                        <a:latin typeface="Calibri" panose="020F0502020204030204" pitchFamily="34" charset="0"/>
                      </a:endParaRPr>
                    </a:p>
                  </a:txBody>
                  <a:tcPr marL="7079" marR="7079" marT="7079" marB="0"/>
                </a:tc>
                <a:tc>
                  <a:txBody>
                    <a:bodyPr/>
                    <a:lstStyle/>
                    <a:p>
                      <a:pPr algn="l" fontAlgn="t"/>
                      <a:r>
                        <a:rPr lang="en-US" sz="800" u="none" strike="noStrike">
                          <a:effectLst/>
                        </a:rPr>
                        <a:t>2028 Manager Budget</a:t>
                      </a:r>
                      <a:endParaRPr lang="en-US" sz="800" b="1" i="0" u="none" strike="noStrike">
                        <a:solidFill>
                          <a:srgbClr val="000000"/>
                        </a:solidFill>
                        <a:effectLst/>
                        <a:latin typeface="Calibri" panose="020F0502020204030204" pitchFamily="34" charset="0"/>
                      </a:endParaRPr>
                    </a:p>
                  </a:txBody>
                  <a:tcPr marL="7079" marR="7079" marT="7079" marB="0"/>
                </a:tc>
                <a:tc>
                  <a:txBody>
                    <a:bodyPr/>
                    <a:lstStyle/>
                    <a:p>
                      <a:pPr algn="l" fontAlgn="t"/>
                      <a:r>
                        <a:rPr lang="en-US" sz="800" u="none" strike="noStrike">
                          <a:effectLst/>
                        </a:rPr>
                        <a:t>2029 Manager Budget</a:t>
                      </a:r>
                      <a:endParaRPr lang="en-US" sz="800" b="1" i="0" u="none" strike="noStrike">
                        <a:solidFill>
                          <a:srgbClr val="000000"/>
                        </a:solidFill>
                        <a:effectLst/>
                        <a:latin typeface="Calibri" panose="020F0502020204030204" pitchFamily="34" charset="0"/>
                      </a:endParaRPr>
                    </a:p>
                  </a:txBody>
                  <a:tcPr marL="7079" marR="7079" marT="7079" marB="0"/>
                </a:tc>
                <a:tc>
                  <a:txBody>
                    <a:bodyPr/>
                    <a:lstStyle/>
                    <a:p>
                      <a:pPr algn="l" fontAlgn="t"/>
                      <a:r>
                        <a:rPr lang="en-US" sz="800" u="none" strike="noStrike">
                          <a:effectLst/>
                        </a:rPr>
                        <a:t>2030 Manager Budget</a:t>
                      </a:r>
                      <a:endParaRPr lang="en-US" sz="800" b="1" i="0" u="none" strike="noStrike">
                        <a:solidFill>
                          <a:srgbClr val="000000"/>
                        </a:solidFill>
                        <a:effectLst/>
                        <a:latin typeface="Calibri" panose="020F0502020204030204" pitchFamily="34" charset="0"/>
                      </a:endParaRPr>
                    </a:p>
                  </a:txBody>
                  <a:tcPr marL="7079" marR="7079" marT="7079" marB="0"/>
                </a:tc>
                <a:extLst>
                  <a:ext uri="{0D108BD9-81ED-4DB2-BD59-A6C34878D82A}">
                    <a16:rowId xmlns:a16="http://schemas.microsoft.com/office/drawing/2014/main" val="1737297564"/>
                  </a:ext>
                </a:extLst>
              </a:tr>
              <a:tr h="282588">
                <a:tc>
                  <a:txBody>
                    <a:bodyPr/>
                    <a:lstStyle/>
                    <a:p>
                      <a:pPr algn="l" fontAlgn="b"/>
                      <a:r>
                        <a:rPr lang="en-US" sz="800" u="none" strike="noStrike">
                          <a:effectLst/>
                        </a:rPr>
                        <a:t>Grants - PW</a:t>
                      </a:r>
                      <a:endParaRPr lang="en-US" sz="800" b="0" i="0" u="none" strike="noStrike">
                        <a:effectLst/>
                        <a:latin typeface="Calibri" panose="020F0502020204030204" pitchFamily="34" charset="0"/>
                      </a:endParaRPr>
                    </a:p>
                  </a:txBody>
                  <a:tcPr marL="7079" marR="7079" marT="7079" marB="0" anchor="b"/>
                </a:tc>
                <a:tc>
                  <a:txBody>
                    <a:bodyPr/>
                    <a:lstStyle/>
                    <a:p>
                      <a:pPr algn="l" fontAlgn="t"/>
                      <a:r>
                        <a:rPr lang="en-US" sz="800" u="none" strike="noStrike">
                          <a:effectLst/>
                        </a:rPr>
                        <a:t>Federal capital grants        </a:t>
                      </a:r>
                      <a:endParaRPr lang="en-US" sz="800" b="0" i="0" u="none" strike="noStrike">
                        <a:solidFill>
                          <a:srgbClr val="000000"/>
                        </a:solidFill>
                        <a:effectLst/>
                        <a:latin typeface="Calibri" panose="020F0502020204030204" pitchFamily="34" charset="0"/>
                      </a:endParaRPr>
                    </a:p>
                  </a:txBody>
                  <a:tcPr marL="7079" marR="7079" marT="7079" marB="0"/>
                </a:tc>
                <a:tc>
                  <a:txBody>
                    <a:bodyPr/>
                    <a:lstStyle/>
                    <a:p>
                      <a:pPr algn="r" fontAlgn="t"/>
                      <a:r>
                        <a:rPr lang="en-US" sz="800" u="none" strike="noStrike">
                          <a:effectLst/>
                        </a:rPr>
                        <a:t>($950,000.00)</a:t>
                      </a:r>
                      <a:endParaRPr lang="en-US" sz="800" b="0" i="0" u="none" strike="noStrike">
                        <a:solidFill>
                          <a:srgbClr val="000000"/>
                        </a:solidFill>
                        <a:effectLst/>
                        <a:latin typeface="Calibri" panose="020F0502020204030204" pitchFamily="34" charset="0"/>
                      </a:endParaRPr>
                    </a:p>
                  </a:txBody>
                  <a:tcPr marL="7079" marR="7079" marT="7079"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7079" marR="7079" marT="7079"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7079" marR="7079" marT="7079"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7079" marR="7079" marT="7079"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7079" marR="7079" marT="7079" marB="0"/>
                </a:tc>
                <a:extLst>
                  <a:ext uri="{0D108BD9-81ED-4DB2-BD59-A6C34878D82A}">
                    <a16:rowId xmlns:a16="http://schemas.microsoft.com/office/drawing/2014/main" val="1230794796"/>
                  </a:ext>
                </a:extLst>
              </a:tr>
              <a:tr h="405583">
                <a:tc>
                  <a:txBody>
                    <a:bodyPr/>
                    <a:lstStyle/>
                    <a:p>
                      <a:pPr algn="l" fontAlgn="b"/>
                      <a:r>
                        <a:rPr lang="en-US" sz="800" u="none" strike="noStrike">
                          <a:effectLst/>
                        </a:rPr>
                        <a:t>Taxes</a:t>
                      </a:r>
                      <a:endParaRPr lang="en-US" sz="800" b="0" i="0" u="none" strike="noStrike">
                        <a:effectLst/>
                        <a:latin typeface="Calibri" panose="020F0502020204030204" pitchFamily="34" charset="0"/>
                      </a:endParaRPr>
                    </a:p>
                  </a:txBody>
                  <a:tcPr marL="7079" marR="7079" marT="7079" marB="0" anchor="b"/>
                </a:tc>
                <a:tc>
                  <a:txBody>
                    <a:bodyPr/>
                    <a:lstStyle/>
                    <a:p>
                      <a:pPr algn="l" fontAlgn="t"/>
                      <a:r>
                        <a:rPr lang="en-US" sz="800" u="none" strike="noStrike">
                          <a:effectLst/>
                        </a:rPr>
                        <a:t>Other intergovernmental revenu</a:t>
                      </a:r>
                      <a:endParaRPr lang="en-US" sz="800" b="0" i="0" u="none" strike="noStrike">
                        <a:solidFill>
                          <a:srgbClr val="000000"/>
                        </a:solidFill>
                        <a:effectLst/>
                        <a:latin typeface="Calibri" panose="020F0502020204030204" pitchFamily="34" charset="0"/>
                      </a:endParaRPr>
                    </a:p>
                  </a:txBody>
                  <a:tcPr marL="7079" marR="7079" marT="7079" marB="0"/>
                </a:tc>
                <a:tc>
                  <a:txBody>
                    <a:bodyPr/>
                    <a:lstStyle/>
                    <a:p>
                      <a:pPr algn="r" fontAlgn="t"/>
                      <a:r>
                        <a:rPr lang="en-US" sz="800" u="none" strike="noStrike">
                          <a:effectLst/>
                        </a:rPr>
                        <a:t>($1,267,500.00)</a:t>
                      </a:r>
                      <a:endParaRPr lang="en-US" sz="800" b="0" i="0" u="none" strike="noStrike">
                        <a:solidFill>
                          <a:srgbClr val="000000"/>
                        </a:solidFill>
                        <a:effectLst/>
                        <a:latin typeface="Calibri" panose="020F0502020204030204" pitchFamily="34" charset="0"/>
                      </a:endParaRPr>
                    </a:p>
                  </a:txBody>
                  <a:tcPr marL="7079" marR="7079" marT="7079" marB="0"/>
                </a:tc>
                <a:tc>
                  <a:txBody>
                    <a:bodyPr/>
                    <a:lstStyle/>
                    <a:p>
                      <a:pPr algn="r" fontAlgn="t"/>
                      <a:r>
                        <a:rPr lang="en-US" sz="800" u="none" strike="noStrike">
                          <a:effectLst/>
                        </a:rPr>
                        <a:t>($1,268,400.00)</a:t>
                      </a:r>
                      <a:endParaRPr lang="en-US" sz="800" b="0" i="0" u="none" strike="noStrike">
                        <a:solidFill>
                          <a:srgbClr val="000000"/>
                        </a:solidFill>
                        <a:effectLst/>
                        <a:latin typeface="Calibri" panose="020F0502020204030204" pitchFamily="34" charset="0"/>
                      </a:endParaRPr>
                    </a:p>
                  </a:txBody>
                  <a:tcPr marL="7079" marR="7079" marT="7079" marB="0"/>
                </a:tc>
                <a:tc>
                  <a:txBody>
                    <a:bodyPr/>
                    <a:lstStyle/>
                    <a:p>
                      <a:pPr algn="r" fontAlgn="t"/>
                      <a:r>
                        <a:rPr lang="en-US" sz="800" u="none" strike="noStrike">
                          <a:effectLst/>
                        </a:rPr>
                        <a:t>($1,299,000.00)</a:t>
                      </a:r>
                      <a:endParaRPr lang="en-US" sz="800" b="0" i="0" u="none" strike="noStrike">
                        <a:solidFill>
                          <a:srgbClr val="000000"/>
                        </a:solidFill>
                        <a:effectLst/>
                        <a:latin typeface="Calibri" panose="020F0502020204030204" pitchFamily="34" charset="0"/>
                      </a:endParaRPr>
                    </a:p>
                  </a:txBody>
                  <a:tcPr marL="7079" marR="7079" marT="7079" marB="0"/>
                </a:tc>
                <a:tc>
                  <a:txBody>
                    <a:bodyPr/>
                    <a:lstStyle/>
                    <a:p>
                      <a:pPr algn="r" fontAlgn="t"/>
                      <a:r>
                        <a:rPr lang="en-US" sz="800" u="none" strike="noStrike">
                          <a:effectLst/>
                        </a:rPr>
                        <a:t>($1,669,000.00)</a:t>
                      </a:r>
                      <a:endParaRPr lang="en-US" sz="800" b="0" i="0" u="none" strike="noStrike">
                        <a:solidFill>
                          <a:srgbClr val="000000"/>
                        </a:solidFill>
                        <a:effectLst/>
                        <a:latin typeface="Calibri" panose="020F0502020204030204" pitchFamily="34" charset="0"/>
                      </a:endParaRPr>
                    </a:p>
                  </a:txBody>
                  <a:tcPr marL="7079" marR="7079" marT="7079" marB="0"/>
                </a:tc>
                <a:tc>
                  <a:txBody>
                    <a:bodyPr/>
                    <a:lstStyle/>
                    <a:p>
                      <a:pPr algn="r" fontAlgn="t"/>
                      <a:r>
                        <a:rPr lang="en-US" sz="800" u="none" strike="noStrike">
                          <a:effectLst/>
                        </a:rPr>
                        <a:t>($591,950.00)</a:t>
                      </a:r>
                      <a:endParaRPr lang="en-US" sz="800" b="0" i="0" u="none" strike="noStrike">
                        <a:solidFill>
                          <a:srgbClr val="000000"/>
                        </a:solidFill>
                        <a:effectLst/>
                        <a:latin typeface="Calibri" panose="020F0502020204030204" pitchFamily="34" charset="0"/>
                      </a:endParaRPr>
                    </a:p>
                  </a:txBody>
                  <a:tcPr marL="7079" marR="7079" marT="7079" marB="0"/>
                </a:tc>
                <a:extLst>
                  <a:ext uri="{0D108BD9-81ED-4DB2-BD59-A6C34878D82A}">
                    <a16:rowId xmlns:a16="http://schemas.microsoft.com/office/drawing/2014/main" val="2441247508"/>
                  </a:ext>
                </a:extLst>
              </a:tr>
              <a:tr h="159594">
                <a:tc>
                  <a:txBody>
                    <a:bodyPr/>
                    <a:lstStyle/>
                    <a:p>
                      <a:pPr algn="l" fontAlgn="b"/>
                      <a:r>
                        <a:rPr lang="en-US" sz="800" u="none" strike="noStrike">
                          <a:effectLst/>
                        </a:rPr>
                        <a:t>Debt - Fire</a:t>
                      </a:r>
                      <a:endParaRPr lang="en-US" sz="800" b="0" i="0" u="none" strike="noStrike">
                        <a:effectLst/>
                        <a:latin typeface="Calibri" panose="020F0502020204030204" pitchFamily="34" charset="0"/>
                      </a:endParaRPr>
                    </a:p>
                  </a:txBody>
                  <a:tcPr marL="7079" marR="7079" marT="7079" marB="0" anchor="b"/>
                </a:tc>
                <a:tc>
                  <a:txBody>
                    <a:bodyPr/>
                    <a:lstStyle/>
                    <a:p>
                      <a:pPr algn="l" fontAlgn="t"/>
                      <a:r>
                        <a:rPr lang="en-US" sz="800" u="none" strike="noStrike">
                          <a:effectLst/>
                        </a:rPr>
                        <a:t>Other Bonds Issued            </a:t>
                      </a:r>
                      <a:endParaRPr lang="en-US" sz="800" b="0" i="0" u="none" strike="noStrike">
                        <a:solidFill>
                          <a:srgbClr val="000000"/>
                        </a:solidFill>
                        <a:effectLst/>
                        <a:latin typeface="Calibri" panose="020F0502020204030204" pitchFamily="34" charset="0"/>
                      </a:endParaRPr>
                    </a:p>
                  </a:txBody>
                  <a:tcPr marL="7079" marR="7079" marT="7079" marB="0"/>
                </a:tc>
                <a:tc>
                  <a:txBody>
                    <a:bodyPr/>
                    <a:lstStyle/>
                    <a:p>
                      <a:pPr algn="r" fontAlgn="t"/>
                      <a:r>
                        <a:rPr lang="en-US" sz="800" u="none" strike="noStrike">
                          <a:effectLst/>
                        </a:rPr>
                        <a:t>($1,002,013.00)</a:t>
                      </a:r>
                      <a:endParaRPr lang="en-US" sz="800" b="0" i="0" u="none" strike="noStrike">
                        <a:solidFill>
                          <a:srgbClr val="000000"/>
                        </a:solidFill>
                        <a:effectLst/>
                        <a:latin typeface="Calibri" panose="020F0502020204030204" pitchFamily="34" charset="0"/>
                      </a:endParaRPr>
                    </a:p>
                  </a:txBody>
                  <a:tcPr marL="7079" marR="7079" marT="7079"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7079" marR="7079" marT="7079" marB="0"/>
                </a:tc>
                <a:tc>
                  <a:txBody>
                    <a:bodyPr/>
                    <a:lstStyle/>
                    <a:p>
                      <a:pPr algn="r" fontAlgn="t"/>
                      <a:r>
                        <a:rPr lang="en-US" sz="800" u="none" strike="noStrike">
                          <a:effectLst/>
                        </a:rPr>
                        <a:t>($2,000,000.00)</a:t>
                      </a:r>
                      <a:endParaRPr lang="en-US" sz="800" b="0" i="0" u="none" strike="noStrike">
                        <a:solidFill>
                          <a:srgbClr val="000000"/>
                        </a:solidFill>
                        <a:effectLst/>
                        <a:latin typeface="Calibri" panose="020F0502020204030204" pitchFamily="34" charset="0"/>
                      </a:endParaRPr>
                    </a:p>
                  </a:txBody>
                  <a:tcPr marL="7079" marR="7079" marT="7079"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7079" marR="7079" marT="7079"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7079" marR="7079" marT="7079" marB="0"/>
                </a:tc>
                <a:extLst>
                  <a:ext uri="{0D108BD9-81ED-4DB2-BD59-A6C34878D82A}">
                    <a16:rowId xmlns:a16="http://schemas.microsoft.com/office/drawing/2014/main" val="632188883"/>
                  </a:ext>
                </a:extLst>
              </a:tr>
              <a:tr h="159594">
                <a:tc>
                  <a:txBody>
                    <a:bodyPr/>
                    <a:lstStyle/>
                    <a:p>
                      <a:pPr algn="l" fontAlgn="b"/>
                      <a:r>
                        <a:rPr lang="en-US" sz="800" u="none" strike="noStrike">
                          <a:effectLst/>
                        </a:rPr>
                        <a:t>Debt - PW</a:t>
                      </a:r>
                      <a:endParaRPr lang="en-US" sz="800" b="0" i="0" u="none" strike="noStrike">
                        <a:effectLst/>
                        <a:latin typeface="Calibri" panose="020F0502020204030204" pitchFamily="34" charset="0"/>
                      </a:endParaRPr>
                    </a:p>
                  </a:txBody>
                  <a:tcPr marL="7079" marR="7079" marT="7079" marB="0" anchor="b"/>
                </a:tc>
                <a:tc>
                  <a:txBody>
                    <a:bodyPr/>
                    <a:lstStyle/>
                    <a:p>
                      <a:pPr algn="l" fontAlgn="t"/>
                      <a:r>
                        <a:rPr lang="en-US" sz="800" u="none" strike="noStrike">
                          <a:effectLst/>
                        </a:rPr>
                        <a:t>Other Bonds Issued            </a:t>
                      </a:r>
                      <a:endParaRPr lang="en-US" sz="800" b="0" i="0" u="none" strike="noStrike">
                        <a:solidFill>
                          <a:srgbClr val="000000"/>
                        </a:solidFill>
                        <a:effectLst/>
                        <a:latin typeface="Calibri" panose="020F0502020204030204" pitchFamily="34" charset="0"/>
                      </a:endParaRPr>
                    </a:p>
                  </a:txBody>
                  <a:tcPr marL="7079" marR="7079" marT="7079" marB="0"/>
                </a:tc>
                <a:tc>
                  <a:txBody>
                    <a:bodyPr/>
                    <a:lstStyle/>
                    <a:p>
                      <a:pPr algn="r" fontAlgn="t"/>
                      <a:r>
                        <a:rPr lang="en-US" sz="800" u="none" strike="noStrike">
                          <a:effectLst/>
                        </a:rPr>
                        <a:t>($730,000.00)</a:t>
                      </a:r>
                      <a:endParaRPr lang="en-US" sz="800" b="0" i="0" u="none" strike="noStrike">
                        <a:solidFill>
                          <a:srgbClr val="000000"/>
                        </a:solidFill>
                        <a:effectLst/>
                        <a:latin typeface="Calibri" panose="020F0502020204030204" pitchFamily="34" charset="0"/>
                      </a:endParaRPr>
                    </a:p>
                  </a:txBody>
                  <a:tcPr marL="7079" marR="7079" marT="7079"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7079" marR="7079" marT="7079"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7079" marR="7079" marT="7079"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7079" marR="7079" marT="7079"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7079" marR="7079" marT="7079" marB="0"/>
                </a:tc>
                <a:extLst>
                  <a:ext uri="{0D108BD9-81ED-4DB2-BD59-A6C34878D82A}">
                    <a16:rowId xmlns:a16="http://schemas.microsoft.com/office/drawing/2014/main" val="2865920869"/>
                  </a:ext>
                </a:extLst>
              </a:tr>
              <a:tr h="159594">
                <a:tc>
                  <a:txBody>
                    <a:bodyPr/>
                    <a:lstStyle/>
                    <a:p>
                      <a:pPr algn="l" fontAlgn="b"/>
                      <a:r>
                        <a:rPr lang="en-US" sz="800" u="none" strike="noStrike">
                          <a:effectLst/>
                        </a:rPr>
                        <a:t>Debt - Sewer</a:t>
                      </a:r>
                      <a:endParaRPr lang="en-US" sz="800" b="0" i="0" u="none" strike="noStrike">
                        <a:effectLst/>
                        <a:latin typeface="Calibri" panose="020F0502020204030204" pitchFamily="34" charset="0"/>
                      </a:endParaRPr>
                    </a:p>
                  </a:txBody>
                  <a:tcPr marL="7079" marR="7079" marT="7079" marB="0" anchor="b"/>
                </a:tc>
                <a:tc>
                  <a:txBody>
                    <a:bodyPr/>
                    <a:lstStyle/>
                    <a:p>
                      <a:pPr algn="l" fontAlgn="t"/>
                      <a:r>
                        <a:rPr lang="en-US" sz="800" u="none" strike="noStrike">
                          <a:effectLst/>
                        </a:rPr>
                        <a:t>Other Bonds Issued            </a:t>
                      </a:r>
                      <a:endParaRPr lang="en-US" sz="800" b="0" i="0" u="none" strike="noStrike">
                        <a:solidFill>
                          <a:srgbClr val="000000"/>
                        </a:solidFill>
                        <a:effectLst/>
                        <a:latin typeface="Calibri" panose="020F0502020204030204" pitchFamily="34" charset="0"/>
                      </a:endParaRPr>
                    </a:p>
                  </a:txBody>
                  <a:tcPr marL="7079" marR="7079" marT="7079"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7079" marR="7079" marT="7079"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7079" marR="7079" marT="7079"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7079" marR="7079" marT="7079" marB="0"/>
                </a:tc>
                <a:tc>
                  <a:txBody>
                    <a:bodyPr/>
                    <a:lstStyle/>
                    <a:p>
                      <a:pPr algn="r" fontAlgn="t"/>
                      <a:r>
                        <a:rPr lang="en-US" sz="800" u="none" strike="noStrike">
                          <a:effectLst/>
                        </a:rPr>
                        <a:t>($600,000.00)</a:t>
                      </a:r>
                      <a:endParaRPr lang="en-US" sz="800" b="0" i="0" u="none" strike="noStrike">
                        <a:solidFill>
                          <a:srgbClr val="000000"/>
                        </a:solidFill>
                        <a:effectLst/>
                        <a:latin typeface="Calibri" panose="020F0502020204030204" pitchFamily="34" charset="0"/>
                      </a:endParaRPr>
                    </a:p>
                  </a:txBody>
                  <a:tcPr marL="7079" marR="7079" marT="7079"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7079" marR="7079" marT="7079" marB="0"/>
                </a:tc>
                <a:extLst>
                  <a:ext uri="{0D108BD9-81ED-4DB2-BD59-A6C34878D82A}">
                    <a16:rowId xmlns:a16="http://schemas.microsoft.com/office/drawing/2014/main" val="673137476"/>
                  </a:ext>
                </a:extLst>
              </a:tr>
              <a:tr h="159594">
                <a:tc>
                  <a:txBody>
                    <a:bodyPr/>
                    <a:lstStyle/>
                    <a:p>
                      <a:pPr algn="l" fontAlgn="b"/>
                      <a:r>
                        <a:rPr lang="en-US" sz="800" u="none" strike="noStrike">
                          <a:effectLst/>
                        </a:rPr>
                        <a:t>Debt - Town</a:t>
                      </a:r>
                      <a:endParaRPr lang="en-US" sz="800" b="0" i="0" u="none" strike="noStrike">
                        <a:effectLst/>
                        <a:latin typeface="Calibri" panose="020F0502020204030204" pitchFamily="34" charset="0"/>
                      </a:endParaRPr>
                    </a:p>
                  </a:txBody>
                  <a:tcPr marL="7079" marR="7079" marT="7079" marB="0" anchor="b"/>
                </a:tc>
                <a:tc>
                  <a:txBody>
                    <a:bodyPr/>
                    <a:lstStyle/>
                    <a:p>
                      <a:pPr algn="l" fontAlgn="t"/>
                      <a:r>
                        <a:rPr lang="en-US" sz="800" u="none" strike="noStrike">
                          <a:effectLst/>
                        </a:rPr>
                        <a:t>Other Bonds Issued            </a:t>
                      </a:r>
                      <a:endParaRPr lang="en-US" sz="800" b="0" i="0" u="none" strike="noStrike">
                        <a:solidFill>
                          <a:srgbClr val="000000"/>
                        </a:solidFill>
                        <a:effectLst/>
                        <a:latin typeface="Calibri" panose="020F0502020204030204" pitchFamily="34" charset="0"/>
                      </a:endParaRPr>
                    </a:p>
                  </a:txBody>
                  <a:tcPr marL="7079" marR="7079" marT="7079"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7079" marR="7079" marT="7079" marB="0"/>
                </a:tc>
                <a:tc>
                  <a:txBody>
                    <a:bodyPr/>
                    <a:lstStyle/>
                    <a:p>
                      <a:pPr algn="r" fontAlgn="t"/>
                      <a:r>
                        <a:rPr lang="en-US" sz="800" u="none" strike="noStrike">
                          <a:effectLst/>
                        </a:rPr>
                        <a:t>($14,605,000.00)</a:t>
                      </a:r>
                      <a:endParaRPr lang="en-US" sz="800" b="0" i="0" u="none" strike="noStrike">
                        <a:solidFill>
                          <a:srgbClr val="000000"/>
                        </a:solidFill>
                        <a:effectLst/>
                        <a:latin typeface="Calibri" panose="020F0502020204030204" pitchFamily="34" charset="0"/>
                      </a:endParaRPr>
                    </a:p>
                  </a:txBody>
                  <a:tcPr marL="7079" marR="7079" marT="7079"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7079" marR="7079" marT="7079"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7079" marR="7079" marT="7079"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7079" marR="7079" marT="7079" marB="0"/>
                </a:tc>
                <a:extLst>
                  <a:ext uri="{0D108BD9-81ED-4DB2-BD59-A6C34878D82A}">
                    <a16:rowId xmlns:a16="http://schemas.microsoft.com/office/drawing/2014/main" val="1628265277"/>
                  </a:ext>
                </a:extLst>
              </a:tr>
              <a:tr h="282588">
                <a:tc>
                  <a:txBody>
                    <a:bodyPr/>
                    <a:lstStyle/>
                    <a:p>
                      <a:pPr algn="l" fontAlgn="b"/>
                      <a:r>
                        <a:rPr lang="en-US" sz="800" u="none" strike="noStrike">
                          <a:effectLst/>
                        </a:rPr>
                        <a:t>Sewer Fees</a:t>
                      </a:r>
                      <a:endParaRPr lang="en-US" sz="800" b="0" i="0" u="none" strike="noStrike">
                        <a:effectLst/>
                        <a:latin typeface="Calibri" panose="020F0502020204030204" pitchFamily="34" charset="0"/>
                      </a:endParaRPr>
                    </a:p>
                  </a:txBody>
                  <a:tcPr marL="7079" marR="7079" marT="7079" marB="0" anchor="b"/>
                </a:tc>
                <a:tc>
                  <a:txBody>
                    <a:bodyPr/>
                    <a:lstStyle/>
                    <a:p>
                      <a:pPr algn="l" fontAlgn="t"/>
                      <a:r>
                        <a:rPr lang="en-US" sz="800" u="none" strike="noStrike">
                          <a:effectLst/>
                        </a:rPr>
                        <a:t>Capital contributions         </a:t>
                      </a:r>
                      <a:endParaRPr lang="en-US" sz="800" b="0" i="0" u="none" strike="noStrike">
                        <a:solidFill>
                          <a:srgbClr val="000000"/>
                        </a:solidFill>
                        <a:effectLst/>
                        <a:latin typeface="Calibri" panose="020F0502020204030204" pitchFamily="34" charset="0"/>
                      </a:endParaRPr>
                    </a:p>
                  </a:txBody>
                  <a:tcPr marL="7079" marR="7079" marT="7079" marB="0"/>
                </a:tc>
                <a:tc>
                  <a:txBody>
                    <a:bodyPr/>
                    <a:lstStyle/>
                    <a:p>
                      <a:pPr algn="r" fontAlgn="t"/>
                      <a:r>
                        <a:rPr lang="en-US" sz="800" u="none" strike="noStrike">
                          <a:effectLst/>
                        </a:rPr>
                        <a:t>($150,000.00)</a:t>
                      </a:r>
                      <a:endParaRPr lang="en-US" sz="800" b="0" i="0" u="none" strike="noStrike">
                        <a:solidFill>
                          <a:srgbClr val="000000"/>
                        </a:solidFill>
                        <a:effectLst/>
                        <a:latin typeface="Calibri" panose="020F0502020204030204" pitchFamily="34" charset="0"/>
                      </a:endParaRPr>
                    </a:p>
                  </a:txBody>
                  <a:tcPr marL="7079" marR="7079" marT="7079" marB="0"/>
                </a:tc>
                <a:tc>
                  <a:txBody>
                    <a:bodyPr/>
                    <a:lstStyle/>
                    <a:p>
                      <a:pPr algn="r" fontAlgn="t"/>
                      <a:r>
                        <a:rPr lang="en-US" sz="800" u="none" strike="noStrike">
                          <a:effectLst/>
                        </a:rPr>
                        <a:t>($150,000.00)</a:t>
                      </a:r>
                      <a:endParaRPr lang="en-US" sz="800" b="0" i="0" u="none" strike="noStrike">
                        <a:solidFill>
                          <a:srgbClr val="000000"/>
                        </a:solidFill>
                        <a:effectLst/>
                        <a:latin typeface="Calibri" panose="020F0502020204030204" pitchFamily="34" charset="0"/>
                      </a:endParaRPr>
                    </a:p>
                  </a:txBody>
                  <a:tcPr marL="7079" marR="7079" marT="7079" marB="0"/>
                </a:tc>
                <a:tc>
                  <a:txBody>
                    <a:bodyPr/>
                    <a:lstStyle/>
                    <a:p>
                      <a:pPr algn="r" fontAlgn="t"/>
                      <a:r>
                        <a:rPr lang="en-US" sz="800" u="none" strike="noStrike">
                          <a:effectLst/>
                        </a:rPr>
                        <a:t>($120,000.00)</a:t>
                      </a:r>
                      <a:endParaRPr lang="en-US" sz="800" b="0" i="0" u="none" strike="noStrike">
                        <a:solidFill>
                          <a:srgbClr val="000000"/>
                        </a:solidFill>
                        <a:effectLst/>
                        <a:latin typeface="Calibri" panose="020F0502020204030204" pitchFamily="34" charset="0"/>
                      </a:endParaRPr>
                    </a:p>
                  </a:txBody>
                  <a:tcPr marL="7079" marR="7079" marT="7079"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7079" marR="7079" marT="7079"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7079" marR="7079" marT="7079" marB="0"/>
                </a:tc>
                <a:extLst>
                  <a:ext uri="{0D108BD9-81ED-4DB2-BD59-A6C34878D82A}">
                    <a16:rowId xmlns:a16="http://schemas.microsoft.com/office/drawing/2014/main" val="3287597598"/>
                  </a:ext>
                </a:extLst>
              </a:tr>
              <a:tr h="405583">
                <a:tc>
                  <a:txBody>
                    <a:bodyPr/>
                    <a:lstStyle/>
                    <a:p>
                      <a:pPr algn="l" fontAlgn="b"/>
                      <a:r>
                        <a:rPr lang="en-US" sz="800" u="none" strike="noStrike">
                          <a:effectLst/>
                        </a:rPr>
                        <a:t>Special Reserve - Police</a:t>
                      </a:r>
                      <a:endParaRPr lang="en-US" sz="800" b="0" i="0" u="none" strike="noStrike">
                        <a:effectLst/>
                        <a:latin typeface="Calibri" panose="020F0502020204030204" pitchFamily="34" charset="0"/>
                      </a:endParaRPr>
                    </a:p>
                  </a:txBody>
                  <a:tcPr marL="7079" marR="7079" marT="7079" marB="0" anchor="b"/>
                </a:tc>
                <a:tc>
                  <a:txBody>
                    <a:bodyPr/>
                    <a:lstStyle/>
                    <a:p>
                      <a:pPr algn="l" fontAlgn="t"/>
                      <a:r>
                        <a:rPr lang="en-US" sz="800" u="none" strike="noStrike">
                          <a:effectLst/>
                        </a:rPr>
                        <a:t>Police Cruiser Revenue        </a:t>
                      </a:r>
                      <a:endParaRPr lang="en-US" sz="800" b="0" i="0" u="none" strike="noStrike">
                        <a:solidFill>
                          <a:srgbClr val="000000"/>
                        </a:solidFill>
                        <a:effectLst/>
                        <a:latin typeface="Calibri" panose="020F0502020204030204" pitchFamily="34" charset="0"/>
                      </a:endParaRPr>
                    </a:p>
                  </a:txBody>
                  <a:tcPr marL="7079" marR="7079" marT="7079" marB="0"/>
                </a:tc>
                <a:tc>
                  <a:txBody>
                    <a:bodyPr/>
                    <a:lstStyle/>
                    <a:p>
                      <a:pPr algn="r" fontAlgn="t"/>
                      <a:r>
                        <a:rPr lang="en-US" sz="800" u="none" strike="noStrike">
                          <a:effectLst/>
                        </a:rPr>
                        <a:t>($122,666.67)</a:t>
                      </a:r>
                      <a:endParaRPr lang="en-US" sz="800" b="0" i="0" u="none" strike="noStrike">
                        <a:solidFill>
                          <a:srgbClr val="000000"/>
                        </a:solidFill>
                        <a:effectLst/>
                        <a:latin typeface="Calibri" panose="020F0502020204030204" pitchFamily="34" charset="0"/>
                      </a:endParaRPr>
                    </a:p>
                  </a:txBody>
                  <a:tcPr marL="7079" marR="7079" marT="7079" marB="0"/>
                </a:tc>
                <a:tc>
                  <a:txBody>
                    <a:bodyPr/>
                    <a:lstStyle/>
                    <a:p>
                      <a:pPr algn="r" fontAlgn="t"/>
                      <a:r>
                        <a:rPr lang="en-US" sz="800" u="none" strike="noStrike">
                          <a:effectLst/>
                        </a:rPr>
                        <a:t>($61,333.33)</a:t>
                      </a:r>
                      <a:endParaRPr lang="en-US" sz="800" b="0" i="0" u="none" strike="noStrike">
                        <a:solidFill>
                          <a:srgbClr val="000000"/>
                        </a:solidFill>
                        <a:effectLst/>
                        <a:latin typeface="Calibri" panose="020F0502020204030204" pitchFamily="34" charset="0"/>
                      </a:endParaRPr>
                    </a:p>
                  </a:txBody>
                  <a:tcPr marL="7079" marR="7079" marT="7079" marB="0"/>
                </a:tc>
                <a:tc>
                  <a:txBody>
                    <a:bodyPr/>
                    <a:lstStyle/>
                    <a:p>
                      <a:pPr algn="r" fontAlgn="t"/>
                      <a:r>
                        <a:rPr lang="en-US" sz="800" u="none" strike="noStrike">
                          <a:effectLst/>
                        </a:rPr>
                        <a:t>($122,666.67)</a:t>
                      </a:r>
                      <a:endParaRPr lang="en-US" sz="800" b="0" i="0" u="none" strike="noStrike">
                        <a:solidFill>
                          <a:srgbClr val="000000"/>
                        </a:solidFill>
                        <a:effectLst/>
                        <a:latin typeface="Calibri" panose="020F0502020204030204" pitchFamily="34" charset="0"/>
                      </a:endParaRPr>
                    </a:p>
                  </a:txBody>
                  <a:tcPr marL="7079" marR="7079" marT="7079" marB="0"/>
                </a:tc>
                <a:tc>
                  <a:txBody>
                    <a:bodyPr/>
                    <a:lstStyle/>
                    <a:p>
                      <a:pPr algn="r" fontAlgn="t"/>
                      <a:r>
                        <a:rPr lang="en-US" sz="800" u="none" strike="noStrike">
                          <a:effectLst/>
                        </a:rPr>
                        <a:t>($61,333.33)</a:t>
                      </a:r>
                      <a:endParaRPr lang="en-US" sz="800" b="0" i="0" u="none" strike="noStrike">
                        <a:solidFill>
                          <a:srgbClr val="000000"/>
                        </a:solidFill>
                        <a:effectLst/>
                        <a:latin typeface="Calibri" panose="020F0502020204030204" pitchFamily="34" charset="0"/>
                      </a:endParaRPr>
                    </a:p>
                  </a:txBody>
                  <a:tcPr marL="7079" marR="7079" marT="7079" marB="0"/>
                </a:tc>
                <a:tc>
                  <a:txBody>
                    <a:bodyPr/>
                    <a:lstStyle/>
                    <a:p>
                      <a:pPr algn="r" fontAlgn="t"/>
                      <a:r>
                        <a:rPr lang="en-US" sz="800" u="none" strike="noStrike">
                          <a:effectLst/>
                        </a:rPr>
                        <a:t>($122,666.67)</a:t>
                      </a:r>
                      <a:endParaRPr lang="en-US" sz="800" b="0" i="0" u="none" strike="noStrike">
                        <a:solidFill>
                          <a:srgbClr val="000000"/>
                        </a:solidFill>
                        <a:effectLst/>
                        <a:latin typeface="Calibri" panose="020F0502020204030204" pitchFamily="34" charset="0"/>
                      </a:endParaRPr>
                    </a:p>
                  </a:txBody>
                  <a:tcPr marL="7079" marR="7079" marT="7079" marB="0"/>
                </a:tc>
                <a:extLst>
                  <a:ext uri="{0D108BD9-81ED-4DB2-BD59-A6C34878D82A}">
                    <a16:rowId xmlns:a16="http://schemas.microsoft.com/office/drawing/2014/main" val="1000102944"/>
                  </a:ext>
                </a:extLst>
              </a:tr>
            </a:tbl>
          </a:graphicData>
        </a:graphic>
      </p:graphicFrame>
    </p:spTree>
    <p:extLst>
      <p:ext uri="{BB962C8B-B14F-4D97-AF65-F5344CB8AC3E}">
        <p14:creationId xmlns:p14="http://schemas.microsoft.com/office/powerpoint/2010/main" val="3478596120"/>
      </p:ext>
    </p:extLst>
  </p:cSld>
  <p:clrMapOvr>
    <a:overrideClrMapping bg1="lt1" tx1="dk1" bg2="lt2" tx2="dk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a:extLst>
            <a:ext uri="{FF2B5EF4-FFF2-40B4-BE49-F238E27FC236}">
              <a16:creationId xmlns:a16="http://schemas.microsoft.com/office/drawing/2014/main" id="{E332332F-EB5E-2DD7-5367-090B1B431209}"/>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01CFC1BB-C5B3-4479-9752-C53221627F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2" name="Picture 11">
            <a:extLst>
              <a:ext uri="{FF2B5EF4-FFF2-40B4-BE49-F238E27FC236}">
                <a16:creationId xmlns:a16="http://schemas.microsoft.com/office/drawing/2014/main" id="{C56FCE19-3103-4473-A92E-E38D00FCD00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a:extLst>
              <a:ext uri="{FF2B5EF4-FFF2-40B4-BE49-F238E27FC236}">
                <a16:creationId xmlns:a16="http://schemas.microsoft.com/office/drawing/2014/main" id="{E909C556-FC01-4870-ABC0-8D5C17BD0F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a:extLst>
              <a:ext uri="{FF2B5EF4-FFF2-40B4-BE49-F238E27FC236}">
                <a16:creationId xmlns:a16="http://schemas.microsoft.com/office/drawing/2014/main" id="{C6DB8A24-0DF2-4AB3-9191-C02AB6937C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8" name="Rectangle 17">
            <a:extLst>
              <a:ext uri="{FF2B5EF4-FFF2-40B4-BE49-F238E27FC236}">
                <a16:creationId xmlns:a16="http://schemas.microsoft.com/office/drawing/2014/main" id="{6924F406-F250-4FCF-A28E-52F364A5AA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pSp>
        <p:nvGrpSpPr>
          <p:cNvPr id="20" name="Group 19">
            <a:extLst>
              <a:ext uri="{FF2B5EF4-FFF2-40B4-BE49-F238E27FC236}">
                <a16:creationId xmlns:a16="http://schemas.microsoft.com/office/drawing/2014/main" id="{7A865E47-4365-4F21-B8EA-13B2C12BCB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76" y="0"/>
            <a:ext cx="12192000" cy="6858001"/>
            <a:chOff x="-3176" y="0"/>
            <a:chExt cx="12192000" cy="6858001"/>
          </a:xfrm>
        </p:grpSpPr>
        <p:sp useBgFill="1">
          <p:nvSpPr>
            <p:cNvPr id="21" name="Rectangle 20">
              <a:extLst>
                <a:ext uri="{FF2B5EF4-FFF2-40B4-BE49-F238E27FC236}">
                  <a16:creationId xmlns:a16="http://schemas.microsoft.com/office/drawing/2014/main" id="{0CE24988-BB27-40E5-A961-9FA7ED0DB9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80BDE80E-ADE0-4E16-8F80-306A15F4D3FB}"/>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sp>
        <p:nvSpPr>
          <p:cNvPr id="3" name="TextBox 2">
            <a:extLst>
              <a:ext uri="{FF2B5EF4-FFF2-40B4-BE49-F238E27FC236}">
                <a16:creationId xmlns:a16="http://schemas.microsoft.com/office/drawing/2014/main" id="{8729E324-7976-6D2A-5F3F-6C5E2814449A}"/>
              </a:ext>
            </a:extLst>
          </p:cNvPr>
          <p:cNvSpPr txBox="1"/>
          <p:nvPr/>
        </p:nvSpPr>
        <p:spPr>
          <a:xfrm>
            <a:off x="680322" y="2336873"/>
            <a:ext cx="5041628" cy="3599316"/>
          </a:xfrm>
          <a:prstGeom prst="rect">
            <a:avLst/>
          </a:prstGeom>
        </p:spPr>
        <p:txBody>
          <a:bodyPr vert="horz" lIns="91440" tIns="45720" rIns="91440" bIns="45720" rtlCol="0">
            <a:normAutofit lnSpcReduction="10000"/>
          </a:bodyPr>
          <a:lstStyle/>
          <a:p>
            <a:pPr defTabSz="914400">
              <a:lnSpc>
                <a:spcPct val="90000"/>
              </a:lnSpc>
              <a:spcAft>
                <a:spcPts val="600"/>
              </a:spcAft>
            </a:pPr>
            <a:r>
              <a:rPr lang="en-US" sz="2000" b="0" i="0" dirty="0">
                <a:effectLst/>
              </a:rPr>
              <a:t>Per GFOA:</a:t>
            </a:r>
          </a:p>
          <a:p>
            <a:pPr defTabSz="914400">
              <a:lnSpc>
                <a:spcPct val="90000"/>
              </a:lnSpc>
              <a:spcAft>
                <a:spcPts val="600"/>
              </a:spcAft>
            </a:pPr>
            <a:r>
              <a:rPr lang="en-US" sz="2000" b="0" i="0" dirty="0">
                <a:effectLst/>
              </a:rPr>
              <a:t>Utilizing municipal bonds and other types of debt (including bank loans and lines of credit) to fund public infrastructure is a valuable strategy for Governments to spread the cost of significant long-term assets over their useful life.  It is important to involve all stakeholders in the decision to issue debt and to make sure resources are identified to prepare for the issuance of debt and to address on-going requirements throughout its term.</a:t>
            </a:r>
            <a:endParaRPr lang="en-US" sz="2000" dirty="0"/>
          </a:p>
        </p:txBody>
      </p:sp>
      <p:pic>
        <p:nvPicPr>
          <p:cNvPr id="6" name="Picture 5" descr="Graph on document with pen">
            <a:extLst>
              <a:ext uri="{FF2B5EF4-FFF2-40B4-BE49-F238E27FC236}">
                <a16:creationId xmlns:a16="http://schemas.microsoft.com/office/drawing/2014/main" id="{633D9DDE-1F04-8CD6-BB01-CB485FF312AE}"/>
              </a:ext>
            </a:extLst>
          </p:cNvPr>
          <p:cNvPicPr>
            <a:picLocks noChangeAspect="1"/>
          </p:cNvPicPr>
          <p:nvPr/>
        </p:nvPicPr>
        <p:blipFill rotWithShape="1">
          <a:blip r:embed="rId5"/>
          <a:srcRect l="27202" r="13481"/>
          <a:stretch/>
        </p:blipFill>
        <p:spPr>
          <a:xfrm>
            <a:off x="6096000" y="10"/>
            <a:ext cx="6092823" cy="6856310"/>
          </a:xfrm>
          <a:prstGeom prst="rect">
            <a:avLst/>
          </a:prstGeom>
          <a:ln>
            <a:noFill/>
          </a:ln>
          <a:effectLst/>
        </p:spPr>
      </p:pic>
      <p:sp>
        <p:nvSpPr>
          <p:cNvPr id="24" name="Rectangle 23">
            <a:extLst>
              <a:ext uri="{FF2B5EF4-FFF2-40B4-BE49-F238E27FC236}">
                <a16:creationId xmlns:a16="http://schemas.microsoft.com/office/drawing/2014/main" id="{13BC1C09-8FD1-4619-B317-E9EED5E55D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2" y="609600"/>
            <a:ext cx="6499753"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 name="Title 3">
            <a:extLst>
              <a:ext uri="{FF2B5EF4-FFF2-40B4-BE49-F238E27FC236}">
                <a16:creationId xmlns:a16="http://schemas.microsoft.com/office/drawing/2014/main" id="{1359E3A3-0B32-181E-EF1F-925DADEBC0E2}"/>
              </a:ext>
            </a:extLst>
          </p:cNvPr>
          <p:cNvSpPr>
            <a:spLocks noGrp="1"/>
          </p:cNvSpPr>
          <p:nvPr>
            <p:ph type="title"/>
          </p:nvPr>
        </p:nvSpPr>
        <p:spPr>
          <a:xfrm>
            <a:off x="680321" y="753228"/>
            <a:ext cx="5041629" cy="1080938"/>
          </a:xfrm>
        </p:spPr>
        <p:txBody>
          <a:bodyPr vert="horz" lIns="91440" tIns="45720" rIns="91440" bIns="45720" rtlCol="0" anchor="ctr">
            <a:normAutofit/>
          </a:bodyPr>
          <a:lstStyle/>
          <a:p>
            <a:r>
              <a:rPr lang="en-US" dirty="0"/>
              <a:t>Debt</a:t>
            </a:r>
          </a:p>
        </p:txBody>
      </p:sp>
      <p:pic>
        <p:nvPicPr>
          <p:cNvPr id="26" name="Picture 25">
            <a:extLst>
              <a:ext uri="{FF2B5EF4-FFF2-40B4-BE49-F238E27FC236}">
                <a16:creationId xmlns:a16="http://schemas.microsoft.com/office/drawing/2014/main" id="{D3143E80-C928-46DB-9299-0BD06348A92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 y="1970240"/>
            <a:ext cx="6492240" cy="261714"/>
          </a:xfrm>
          <a:prstGeom prst="rect">
            <a:avLst/>
          </a:prstGeom>
        </p:spPr>
      </p:pic>
      <p:sp>
        <p:nvSpPr>
          <p:cNvPr id="2" name="Slide Number Placeholder 1">
            <a:extLst>
              <a:ext uri="{FF2B5EF4-FFF2-40B4-BE49-F238E27FC236}">
                <a16:creationId xmlns:a16="http://schemas.microsoft.com/office/drawing/2014/main" id="{446F2B0D-D999-5E2D-A6DC-4B887B8602BC}"/>
              </a:ext>
            </a:extLst>
          </p:cNvPr>
          <p:cNvSpPr>
            <a:spLocks noGrp="1"/>
          </p:cNvSpPr>
          <p:nvPr>
            <p:ph type="sldNum" sz="quarter" idx="12"/>
          </p:nvPr>
        </p:nvSpPr>
        <p:spPr/>
        <p:txBody>
          <a:bodyPr/>
          <a:lstStyle/>
          <a:p>
            <a:fld id="{B1834E53-DCE9-4F53-95B5-1147261CAB02}" type="slidenum">
              <a:rPr lang="en-US" smtClean="0"/>
              <a:t>21</a:t>
            </a:fld>
            <a:endParaRPr lang="en-US"/>
          </a:p>
        </p:txBody>
      </p:sp>
    </p:spTree>
    <p:extLst>
      <p:ext uri="{BB962C8B-B14F-4D97-AF65-F5344CB8AC3E}">
        <p14:creationId xmlns:p14="http://schemas.microsoft.com/office/powerpoint/2010/main" val="23101332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Debt Limits</a:t>
            </a:r>
          </a:p>
        </p:txBody>
      </p:sp>
      <p:sp>
        <p:nvSpPr>
          <p:cNvPr id="3" name="TextBox 2">
            <a:extLst>
              <a:ext uri="{FF2B5EF4-FFF2-40B4-BE49-F238E27FC236}">
                <a16:creationId xmlns:a16="http://schemas.microsoft.com/office/drawing/2014/main" id="{B231B199-1276-88F7-A985-21BEF2BC9FC8}"/>
              </a:ext>
            </a:extLst>
          </p:cNvPr>
          <p:cNvSpPr txBox="1"/>
          <p:nvPr/>
        </p:nvSpPr>
        <p:spPr>
          <a:xfrm>
            <a:off x="340160" y="2152186"/>
            <a:ext cx="11511679" cy="4247317"/>
          </a:xfrm>
          <a:prstGeom prst="rect">
            <a:avLst/>
          </a:prstGeom>
          <a:noFill/>
        </p:spPr>
        <p:txBody>
          <a:bodyPr wrap="square" rtlCol="0">
            <a:spAutoFit/>
          </a:bodyPr>
          <a:lstStyle/>
          <a:p>
            <a:r>
              <a:rPr lang="en-US" dirty="0"/>
              <a:t>Per FY23 Audit “In Maine, a municipality may not incur debt which would cause its total debt outstanding at any time, exclusive of debt incurred for school purposes, for storm or sanitary sewer purposes, for energy facility purposes or for municipal airport purposes to exceed 7 1/2% of its last full state valuation or any lower percentage or amount that the citizens of the Town may set by Charter or Ordinance. A municipality may incur debt for school purposes to an amount outstanding at any time not exceeding 10% of its last full state valuation or any lower percentage or amount that a municipality may set, for storm or sanitary sewer purposes to an amount outstanding at any time not exceeding 7 1/2% of its last full state valuation or any lower percentage or amount that the citizens of the Town may set by Charter or Municipal Ordinance. Municipalities may set for municipal airport and special district purposes an amount outstanding at any time not exceeding 3% of its last full state valuation or any lower percentage or amount that a municipality may set. However, in no case may a municipality incur debt which would cause its total debt outstanding at any time to exceed 15% of its last full state valuation or any lower percentage or amount that a municipality self-imposes. However, the Town has a self-imposed debt limit of 5% of the assessed value of taxable property in the Town ($</a:t>
            </a:r>
            <a:r>
              <a:rPr lang="en-US" dirty="0" err="1"/>
              <a:t>xxxxxxxxxx</a:t>
            </a:r>
            <a:r>
              <a:rPr lang="en-US" dirty="0"/>
              <a:t>). Per the Town’s revenue policy, long term debt will only be used to finance long-lived capital and operating assets.”</a:t>
            </a:r>
          </a:p>
        </p:txBody>
      </p:sp>
      <p:sp>
        <p:nvSpPr>
          <p:cNvPr id="4" name="Slide Number Placeholder 3">
            <a:extLst>
              <a:ext uri="{FF2B5EF4-FFF2-40B4-BE49-F238E27FC236}">
                <a16:creationId xmlns:a16="http://schemas.microsoft.com/office/drawing/2014/main" id="{CDEE2D21-014B-1847-E0E0-0F0CB5662534}"/>
              </a:ext>
            </a:extLst>
          </p:cNvPr>
          <p:cNvSpPr>
            <a:spLocks noGrp="1"/>
          </p:cNvSpPr>
          <p:nvPr>
            <p:ph type="sldNum" sz="quarter" idx="12"/>
          </p:nvPr>
        </p:nvSpPr>
        <p:spPr/>
        <p:txBody>
          <a:bodyPr/>
          <a:lstStyle/>
          <a:p>
            <a:fld id="{B1834E53-DCE9-4F53-95B5-1147261CAB02}" type="slidenum">
              <a:rPr lang="en-US" smtClean="0"/>
              <a:t>22</a:t>
            </a:fld>
            <a:endParaRPr lang="en-US"/>
          </a:p>
        </p:txBody>
      </p:sp>
    </p:spTree>
    <p:extLst>
      <p:ext uri="{BB962C8B-B14F-4D97-AF65-F5344CB8AC3E}">
        <p14:creationId xmlns:p14="http://schemas.microsoft.com/office/powerpoint/2010/main" val="10644800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a:extLst>
            <a:ext uri="{FF2B5EF4-FFF2-40B4-BE49-F238E27FC236}">
              <a16:creationId xmlns:a16="http://schemas.microsoft.com/office/drawing/2014/main" id="{2CCB8A70-C436-2F86-6AF3-76A540F8AFE0}"/>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5B988D63-FA8B-436C-902E-E5005BC0492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76" y="0"/>
            <a:ext cx="12192000" cy="6858001"/>
            <a:chOff x="-3176" y="0"/>
            <a:chExt cx="12192000" cy="6858001"/>
          </a:xfrm>
        </p:grpSpPr>
        <p:sp useBgFill="1">
          <p:nvSpPr>
            <p:cNvPr id="10" name="Rectangle 9">
              <a:extLst>
                <a:ext uri="{FF2B5EF4-FFF2-40B4-BE49-F238E27FC236}">
                  <a16:creationId xmlns:a16="http://schemas.microsoft.com/office/drawing/2014/main" id="{2FD177FB-983E-4035-8B7A-655342A7E1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9596D9C3-C0FC-4500-A696-55B9F77BB7A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pic>
        <p:nvPicPr>
          <p:cNvPr id="5" name="Picture 4" descr="Old wrinkled hands with some coins">
            <a:extLst>
              <a:ext uri="{FF2B5EF4-FFF2-40B4-BE49-F238E27FC236}">
                <a16:creationId xmlns:a16="http://schemas.microsoft.com/office/drawing/2014/main" id="{6358F70A-AA83-7A6F-C1C3-36834410FFA8}"/>
              </a:ext>
            </a:extLst>
          </p:cNvPr>
          <p:cNvPicPr>
            <a:picLocks noChangeAspect="1"/>
          </p:cNvPicPr>
          <p:nvPr/>
        </p:nvPicPr>
        <p:blipFill rotWithShape="1">
          <a:blip r:embed="rId3"/>
          <a:srcRect l="16950" r="37867"/>
          <a:stretch/>
        </p:blipFill>
        <p:spPr>
          <a:xfrm>
            <a:off x="7547810" y="10"/>
            <a:ext cx="4641013" cy="6856310"/>
          </a:xfrm>
          <a:prstGeom prst="rect">
            <a:avLst/>
          </a:prstGeom>
          <a:ln>
            <a:noFill/>
          </a:ln>
          <a:effectLst/>
        </p:spPr>
      </p:pic>
      <p:sp>
        <p:nvSpPr>
          <p:cNvPr id="13" name="Rectangle 12">
            <a:extLst>
              <a:ext uri="{FF2B5EF4-FFF2-40B4-BE49-F238E27FC236}">
                <a16:creationId xmlns:a16="http://schemas.microsoft.com/office/drawing/2014/main" id="{C493E730-2044-49B5-A022-B8D6F35934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2" y="609600"/>
            <a:ext cx="796704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892F99B2-434E-31EA-45F3-DAC43700007D}"/>
              </a:ext>
            </a:extLst>
          </p:cNvPr>
          <p:cNvSpPr>
            <a:spLocks noGrp="1"/>
          </p:cNvSpPr>
          <p:nvPr>
            <p:ph type="title"/>
          </p:nvPr>
        </p:nvSpPr>
        <p:spPr>
          <a:xfrm>
            <a:off x="680321" y="753228"/>
            <a:ext cx="7087552" cy="1080938"/>
          </a:xfrm>
        </p:spPr>
        <p:txBody>
          <a:bodyPr vert="horz" lIns="91440" tIns="45720" rIns="91440" bIns="45720" rtlCol="0" anchor="ctr">
            <a:normAutofit/>
          </a:bodyPr>
          <a:lstStyle/>
          <a:p>
            <a:r>
              <a:rPr lang="en-US" dirty="0"/>
              <a:t>Debt Limits as 1/1/25</a:t>
            </a:r>
          </a:p>
        </p:txBody>
      </p:sp>
      <p:pic>
        <p:nvPicPr>
          <p:cNvPr id="15" name="Picture 14">
            <a:extLst>
              <a:ext uri="{FF2B5EF4-FFF2-40B4-BE49-F238E27FC236}">
                <a16:creationId xmlns:a16="http://schemas.microsoft.com/office/drawing/2014/main" id="{78976801-4346-4636-BA62-265C81DFE7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2" y="1970240"/>
            <a:ext cx="7967048" cy="321164"/>
          </a:xfrm>
          <a:prstGeom prst="rect">
            <a:avLst/>
          </a:prstGeom>
        </p:spPr>
      </p:pic>
      <p:sp>
        <p:nvSpPr>
          <p:cNvPr id="3" name="TextBox 2">
            <a:extLst>
              <a:ext uri="{FF2B5EF4-FFF2-40B4-BE49-F238E27FC236}">
                <a16:creationId xmlns:a16="http://schemas.microsoft.com/office/drawing/2014/main" id="{3DD642F6-302E-71B5-2E9B-6344EF59CCD2}"/>
              </a:ext>
            </a:extLst>
          </p:cNvPr>
          <p:cNvSpPr txBox="1"/>
          <p:nvPr/>
        </p:nvSpPr>
        <p:spPr>
          <a:xfrm>
            <a:off x="680321" y="2336873"/>
            <a:ext cx="6423211" cy="3599316"/>
          </a:xfrm>
          <a:prstGeom prst="rect">
            <a:avLst/>
          </a:prstGeom>
        </p:spPr>
        <p:txBody>
          <a:bodyPr vert="horz" lIns="91440" tIns="45720" rIns="91440" bIns="45720" rtlCol="0">
            <a:normAutofit/>
          </a:bodyPr>
          <a:lstStyle/>
          <a:p>
            <a:pPr defTabSz="914400">
              <a:lnSpc>
                <a:spcPct val="90000"/>
              </a:lnSpc>
              <a:spcAft>
                <a:spcPts val="600"/>
              </a:spcAft>
            </a:pPr>
            <a:r>
              <a:rPr lang="en-US" sz="1700" dirty="0"/>
              <a:t>Current Debt Limit:  $51,789,565</a:t>
            </a:r>
          </a:p>
          <a:p>
            <a:pPr defTabSz="914400">
              <a:lnSpc>
                <a:spcPct val="90000"/>
              </a:lnSpc>
              <a:spcAft>
                <a:spcPts val="600"/>
              </a:spcAft>
            </a:pPr>
            <a:r>
              <a:rPr lang="en-US" sz="1700" dirty="0"/>
              <a:t>Current Applicable Debt Outstanding and Unpaid Plus Authorized but Unissued: $18,449,154</a:t>
            </a:r>
          </a:p>
          <a:p>
            <a:pPr defTabSz="914400">
              <a:lnSpc>
                <a:spcPct val="90000"/>
              </a:lnSpc>
              <a:spcAft>
                <a:spcPts val="600"/>
              </a:spcAft>
            </a:pPr>
            <a:r>
              <a:rPr lang="en-US" sz="1700" dirty="0"/>
              <a:t>Total Debt Available: $33,340,411</a:t>
            </a:r>
          </a:p>
          <a:p>
            <a:pPr defTabSz="914400">
              <a:lnSpc>
                <a:spcPct val="90000"/>
              </a:lnSpc>
              <a:spcAft>
                <a:spcPts val="600"/>
              </a:spcAft>
            </a:pPr>
            <a:r>
              <a:rPr lang="en-US" sz="1700" dirty="0"/>
              <a:t>Total Debt Usage in CIP: $17,492,173</a:t>
            </a:r>
          </a:p>
          <a:p>
            <a:pPr indent="-228600" defTabSz="914400">
              <a:lnSpc>
                <a:spcPct val="90000"/>
              </a:lnSpc>
              <a:spcAft>
                <a:spcPts val="600"/>
              </a:spcAft>
              <a:buFont typeface="Arial" panose="020B0604020202020204" pitchFamily="34" charset="0"/>
              <a:buChar char="•"/>
            </a:pPr>
            <a:endParaRPr lang="en-US" sz="1700" dirty="0"/>
          </a:p>
          <a:p>
            <a:pPr defTabSz="914400">
              <a:lnSpc>
                <a:spcPct val="90000"/>
              </a:lnSpc>
              <a:spcAft>
                <a:spcPts val="600"/>
              </a:spcAft>
            </a:pPr>
            <a:r>
              <a:rPr lang="en-US" sz="1700" dirty="0"/>
              <a:t>Town debt service is 4% of annual expenses in the FY26 Budget.</a:t>
            </a:r>
          </a:p>
        </p:txBody>
      </p:sp>
      <p:sp>
        <p:nvSpPr>
          <p:cNvPr id="4" name="Slide Number Placeholder 3">
            <a:extLst>
              <a:ext uri="{FF2B5EF4-FFF2-40B4-BE49-F238E27FC236}">
                <a16:creationId xmlns:a16="http://schemas.microsoft.com/office/drawing/2014/main" id="{65A5195F-E5D5-6C13-BE54-438755FD3426}"/>
              </a:ext>
            </a:extLst>
          </p:cNvPr>
          <p:cNvSpPr>
            <a:spLocks noGrp="1"/>
          </p:cNvSpPr>
          <p:nvPr>
            <p:ph type="sldNum" sz="quarter" idx="12"/>
          </p:nvPr>
        </p:nvSpPr>
        <p:spPr/>
        <p:txBody>
          <a:bodyPr/>
          <a:lstStyle/>
          <a:p>
            <a:fld id="{B1834E53-DCE9-4F53-95B5-1147261CAB02}" type="slidenum">
              <a:rPr lang="en-US" smtClean="0"/>
              <a:t>23</a:t>
            </a:fld>
            <a:endParaRPr lang="en-US"/>
          </a:p>
        </p:txBody>
      </p:sp>
    </p:spTree>
    <p:extLst>
      <p:ext uri="{BB962C8B-B14F-4D97-AF65-F5344CB8AC3E}">
        <p14:creationId xmlns:p14="http://schemas.microsoft.com/office/powerpoint/2010/main" val="6086041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F0C4E-71A7-6382-C0A3-B508A45ED9E6}"/>
              </a:ext>
            </a:extLst>
          </p:cNvPr>
          <p:cNvSpPr>
            <a:spLocks noGrp="1"/>
          </p:cNvSpPr>
          <p:nvPr>
            <p:ph type="title"/>
          </p:nvPr>
        </p:nvSpPr>
        <p:spPr/>
        <p:txBody>
          <a:bodyPr/>
          <a:lstStyle/>
          <a:p>
            <a:r>
              <a:rPr lang="en-US" dirty="0"/>
              <a:t>Debt vs Pay-Go</a:t>
            </a:r>
          </a:p>
        </p:txBody>
      </p:sp>
      <p:sp>
        <p:nvSpPr>
          <p:cNvPr id="3" name="Content Placeholder 2">
            <a:extLst>
              <a:ext uri="{FF2B5EF4-FFF2-40B4-BE49-F238E27FC236}">
                <a16:creationId xmlns:a16="http://schemas.microsoft.com/office/drawing/2014/main" id="{6E8D8752-A9E7-16A0-2938-43F50E4C5C0A}"/>
              </a:ext>
            </a:extLst>
          </p:cNvPr>
          <p:cNvSpPr>
            <a:spLocks noGrp="1"/>
          </p:cNvSpPr>
          <p:nvPr>
            <p:ph idx="1"/>
          </p:nvPr>
        </p:nvSpPr>
        <p:spPr/>
        <p:txBody>
          <a:bodyPr>
            <a:normAutofit fontScale="85000" lnSpcReduction="20000"/>
          </a:bodyPr>
          <a:lstStyle/>
          <a:p>
            <a:r>
              <a:rPr lang="en-US" dirty="0"/>
              <a:t>Pay-Go is a very simple concept—paying for a portion of capital projects with cash as opposed to bonding.</a:t>
            </a:r>
          </a:p>
          <a:p>
            <a:r>
              <a:rPr lang="en-US" dirty="0"/>
              <a:t>Bonding makes sense when:</a:t>
            </a:r>
          </a:p>
          <a:p>
            <a:pPr lvl="1"/>
            <a:r>
              <a:rPr lang="en-US" dirty="0"/>
              <a:t>Costs are saved through accelerated construction</a:t>
            </a:r>
          </a:p>
          <a:p>
            <a:pPr lvl="1"/>
            <a:r>
              <a:rPr lang="en-US" dirty="0"/>
              <a:t>Inflation and preventative maintenance exceed the interest paid on the funds.</a:t>
            </a:r>
          </a:p>
          <a:p>
            <a:pPr lvl="1"/>
            <a:r>
              <a:rPr lang="en-US" dirty="0"/>
              <a:t>Quantifiable economic benefits exceed the cost of borrowing</a:t>
            </a:r>
          </a:p>
          <a:p>
            <a:pPr lvl="1"/>
            <a:r>
              <a:rPr lang="en-US" dirty="0"/>
              <a:t>A future identifiable and available revenue source exists to pay for the bonds</a:t>
            </a:r>
          </a:p>
          <a:p>
            <a:pPr lvl="1"/>
            <a:r>
              <a:rPr lang="en-US" dirty="0"/>
              <a:t>Intergenerational Equity</a:t>
            </a:r>
          </a:p>
          <a:p>
            <a:pPr lvl="1"/>
            <a:r>
              <a:rPr lang="en-US" dirty="0"/>
              <a:t>Pay-Go funds are not available</a:t>
            </a:r>
          </a:p>
          <a:p>
            <a:r>
              <a:rPr lang="en-US" dirty="0"/>
              <a:t>Pros of Pay-Go:</a:t>
            </a:r>
          </a:p>
          <a:p>
            <a:pPr lvl="1"/>
            <a:r>
              <a:rPr lang="en-US" dirty="0"/>
              <a:t>Reduce interest costs associated with bonds.</a:t>
            </a:r>
          </a:p>
          <a:p>
            <a:pPr lvl="1"/>
            <a:r>
              <a:rPr lang="en-US" dirty="0"/>
              <a:t>Bond interest payments impose a real cost</a:t>
            </a:r>
          </a:p>
          <a:p>
            <a:pPr lvl="1"/>
            <a:r>
              <a:rPr lang="en-US" dirty="0"/>
              <a:t>Bonding involves moving a future stream of revenues to current use resulting in there being less funds available for other future uses.</a:t>
            </a:r>
          </a:p>
          <a:p>
            <a:pPr lvl="1"/>
            <a:endParaRPr lang="en-US" dirty="0"/>
          </a:p>
        </p:txBody>
      </p:sp>
      <p:sp>
        <p:nvSpPr>
          <p:cNvPr id="4" name="Slide Number Placeholder 3">
            <a:extLst>
              <a:ext uri="{FF2B5EF4-FFF2-40B4-BE49-F238E27FC236}">
                <a16:creationId xmlns:a16="http://schemas.microsoft.com/office/drawing/2014/main" id="{E8D98121-5AEA-D427-5475-F81AF3120DB8}"/>
              </a:ext>
            </a:extLst>
          </p:cNvPr>
          <p:cNvSpPr>
            <a:spLocks noGrp="1"/>
          </p:cNvSpPr>
          <p:nvPr>
            <p:ph type="sldNum" sz="quarter" idx="12"/>
          </p:nvPr>
        </p:nvSpPr>
        <p:spPr/>
        <p:txBody>
          <a:bodyPr/>
          <a:lstStyle/>
          <a:p>
            <a:fld id="{B1834E53-DCE9-4F53-95B5-1147261CAB02}" type="slidenum">
              <a:rPr lang="en-US" smtClean="0"/>
              <a:t>24</a:t>
            </a:fld>
            <a:endParaRPr lang="en-US"/>
          </a:p>
        </p:txBody>
      </p:sp>
    </p:spTree>
    <p:extLst>
      <p:ext uri="{BB962C8B-B14F-4D97-AF65-F5344CB8AC3E}">
        <p14:creationId xmlns:p14="http://schemas.microsoft.com/office/powerpoint/2010/main" val="25161291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0B0BBD46-E160-4D02-9D82-3934E3970C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3114C8A4-DCE7-4155-98CA-D8826574B70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80321" y="321733"/>
            <a:ext cx="9900593" cy="1080938"/>
          </a:xfrm>
        </p:spPr>
        <p:txBody>
          <a:bodyPr>
            <a:normAutofit/>
          </a:bodyPr>
          <a:lstStyle/>
          <a:p>
            <a:r>
              <a:rPr lang="en-US">
                <a:solidFill>
                  <a:srgbClr val="FFFFFF"/>
                </a:solidFill>
              </a:rPr>
              <a:t>Fund Balance Policy</a:t>
            </a:r>
          </a:p>
        </p:txBody>
      </p:sp>
      <p:sp>
        <p:nvSpPr>
          <p:cNvPr id="27" name="Rectangle 26">
            <a:extLst>
              <a:ext uri="{FF2B5EF4-FFF2-40B4-BE49-F238E27FC236}">
                <a16:creationId xmlns:a16="http://schemas.microsoft.com/office/drawing/2014/main" id="{77A64E61-6D37-4CB3-8F42-66B0DACBCB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724402"/>
            <a:ext cx="12192000" cy="5133597"/>
          </a:xfrm>
          <a:prstGeom prst="rect">
            <a:avLst/>
          </a:prstGeom>
          <a:solidFill>
            <a:schemeClr val="bg1"/>
          </a:solidFill>
          <a:ln>
            <a:noFill/>
          </a:ln>
          <a:effectLst>
            <a:outerShdw blurRad="88900" dist="38100" dir="16200000"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2"/>
          <p:cNvSpPr>
            <a:spLocks noGrp="1"/>
          </p:cNvSpPr>
          <p:nvPr>
            <p:ph idx="1"/>
          </p:nvPr>
        </p:nvSpPr>
        <p:spPr>
          <a:xfrm>
            <a:off x="619275" y="1724401"/>
            <a:ext cx="10950401" cy="4611989"/>
          </a:xfrm>
        </p:spPr>
        <p:txBody>
          <a:bodyPr anchor="t">
            <a:noAutofit/>
          </a:bodyPr>
          <a:lstStyle/>
          <a:p>
            <a:pPr marL="0" indent="0">
              <a:buNone/>
            </a:pPr>
            <a:r>
              <a:rPr lang="en-US" sz="1400" dirty="0"/>
              <a:t>Sec. 86-1. - Fund balance policy. </a:t>
            </a:r>
          </a:p>
          <a:p>
            <a:pPr marL="0" indent="0">
              <a:buNone/>
            </a:pPr>
            <a:r>
              <a:rPr lang="en-US" sz="1400" dirty="0"/>
              <a:t>(a)  The Town of Lisbon recognizes the importance of maintaining an appropriate level of undesignated fund balance. The town's unassigned GF fund balance serves a number of stabilizing purposes. It is a surplus of amounts which have accrued from unexpected operating budget surplus and unanticipated excess revenues. The surplus also provides the town with an amount for use in unforeseen, unbudgeted emergency situations, and provides a cash flow cushion to offset the need for borrowing in anticipation of tax receipts. </a:t>
            </a:r>
          </a:p>
          <a:p>
            <a:pPr marL="0" indent="0">
              <a:buNone/>
            </a:pPr>
            <a:r>
              <a:rPr lang="en-US" sz="1400" dirty="0"/>
              <a:t>(b)  In order to maintain financial stability, the town has established this policy to maintain an unassigned GF fund balance no less than 12% and no more than 16% of the current fiscal year's budget as defined below: </a:t>
            </a:r>
          </a:p>
          <a:p>
            <a:pPr marL="0" indent="0">
              <a:buNone/>
            </a:pPr>
            <a:r>
              <a:rPr lang="en-US" sz="1400" dirty="0"/>
              <a:t>Gross town operating budget, including town's share of school budget, town's portion of the county's operating budget, and debt service. </a:t>
            </a:r>
          </a:p>
          <a:p>
            <a:pPr marL="0" indent="0">
              <a:buNone/>
            </a:pPr>
            <a:r>
              <a:rPr lang="en-US" sz="1400" dirty="0"/>
              <a:t>(c)  Once the town achieves its goal of an appropriate level of undesignated fund balance, any excess funds may be utilized for other municipal purposes, including, without limitation, additional capital improvement needs, tax rate stabilization, or reduction purposes. For example, by utilizing excess fund balances for capital improvements, the town will reduce the need to incur long-term debt and will avoid creating an operating funding gap for subsequent fiscal years. </a:t>
            </a:r>
          </a:p>
          <a:p>
            <a:pPr marL="0" indent="0">
              <a:buNone/>
            </a:pPr>
            <a:r>
              <a:rPr lang="en-US" sz="1400" dirty="0"/>
              <a:t>(d)  This policy has been adopted by the town to recognize the financial importance of a stable and sufficient level of undesignated fund balance. However, the town, reserves the right to appropriate funds from the undesignated fund balance for emergencies and other requirements the town believes to be in the best interest of the town. </a:t>
            </a:r>
          </a:p>
          <a:p>
            <a:pPr marL="0" indent="0">
              <a:buNone/>
            </a:pPr>
            <a:r>
              <a:rPr lang="en-US" sz="1400" dirty="0"/>
              <a:t>(e)  In the event the town's undesignated fund balance drops below the 12% minimum, a written plan to replenish the fund within a maximum of three fiscal years must be approved by the town council at the time of the emergency GF fund balance appropriation. </a:t>
            </a:r>
          </a:p>
          <a:p>
            <a:pPr marL="0" indent="0">
              <a:buNone/>
            </a:pPr>
            <a:endParaRPr lang="en-US" sz="1400" dirty="0"/>
          </a:p>
          <a:p>
            <a:pPr marL="0" indent="0">
              <a:buNone/>
            </a:pPr>
            <a:r>
              <a:rPr lang="en-US" sz="1400" dirty="0"/>
              <a:t>(Sel. Ord. of 2-7-2006, § 5.166; </a:t>
            </a:r>
            <a:r>
              <a:rPr lang="en-US" sz="1400" u="sng" dirty="0">
                <a:hlinkClick r:id="rId4"/>
              </a:rPr>
              <a:t>C.M. of 3-7-2017, V. 2017-51 </a:t>
            </a:r>
            <a:r>
              <a:rPr lang="en-US" sz="1400" dirty="0"/>
              <a:t>) </a:t>
            </a:r>
          </a:p>
        </p:txBody>
      </p:sp>
      <p:sp>
        <p:nvSpPr>
          <p:cNvPr id="3" name="Slide Number Placeholder 2">
            <a:extLst>
              <a:ext uri="{FF2B5EF4-FFF2-40B4-BE49-F238E27FC236}">
                <a16:creationId xmlns:a16="http://schemas.microsoft.com/office/drawing/2014/main" id="{E2DEDA66-6556-E532-5BCE-D7A11B453F05}"/>
              </a:ext>
            </a:extLst>
          </p:cNvPr>
          <p:cNvSpPr>
            <a:spLocks noGrp="1"/>
          </p:cNvSpPr>
          <p:nvPr>
            <p:ph type="sldNum" sz="quarter" idx="12"/>
          </p:nvPr>
        </p:nvSpPr>
        <p:spPr/>
        <p:txBody>
          <a:bodyPr/>
          <a:lstStyle/>
          <a:p>
            <a:fld id="{B1834E53-DCE9-4F53-95B5-1147261CAB02}" type="slidenum">
              <a:rPr lang="en-US" smtClean="0"/>
              <a:t>25</a:t>
            </a:fld>
            <a:endParaRPr lang="en-US"/>
          </a:p>
        </p:txBody>
      </p:sp>
    </p:spTree>
    <p:extLst>
      <p:ext uri="{BB962C8B-B14F-4D97-AF65-F5344CB8AC3E}">
        <p14:creationId xmlns:p14="http://schemas.microsoft.com/office/powerpoint/2010/main" val="20197104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636FA-BDA8-2E22-CC9E-4276F80BE46B}"/>
              </a:ext>
            </a:extLst>
          </p:cNvPr>
          <p:cNvSpPr>
            <a:spLocks noGrp="1"/>
          </p:cNvSpPr>
          <p:nvPr>
            <p:ph type="title"/>
          </p:nvPr>
        </p:nvSpPr>
        <p:spPr/>
        <p:txBody>
          <a:bodyPr/>
          <a:lstStyle/>
          <a:p>
            <a:r>
              <a:rPr lang="en-US" dirty="0"/>
              <a:t>Fund Balance for FY26 Budget</a:t>
            </a:r>
          </a:p>
        </p:txBody>
      </p:sp>
      <p:sp>
        <p:nvSpPr>
          <p:cNvPr id="3" name="Content Placeholder 2">
            <a:extLst>
              <a:ext uri="{FF2B5EF4-FFF2-40B4-BE49-F238E27FC236}">
                <a16:creationId xmlns:a16="http://schemas.microsoft.com/office/drawing/2014/main" id="{8137D69D-90A5-400C-0D02-5336AAC9538F}"/>
              </a:ext>
            </a:extLst>
          </p:cNvPr>
          <p:cNvSpPr>
            <a:spLocks noGrp="1"/>
          </p:cNvSpPr>
          <p:nvPr>
            <p:ph idx="1"/>
          </p:nvPr>
        </p:nvSpPr>
        <p:spPr/>
        <p:txBody>
          <a:bodyPr/>
          <a:lstStyle/>
          <a:p>
            <a:r>
              <a:rPr lang="en-US" dirty="0"/>
              <a:t>Until the FY24 Audit is completed (expected by end of March), fund balance is unknown but expected to be within the required 12% to 16%.</a:t>
            </a:r>
          </a:p>
          <a:p>
            <a:r>
              <a:rPr lang="en-US" dirty="0"/>
              <a:t>Part of the thought process in FY25 was to use excess fund balance and then end the practice of using fund balance to mitigate taxes.  It is not recommended to use fund balance going forward for this purpose.</a:t>
            </a:r>
          </a:p>
        </p:txBody>
      </p:sp>
      <p:sp>
        <p:nvSpPr>
          <p:cNvPr id="4" name="Slide Number Placeholder 3">
            <a:extLst>
              <a:ext uri="{FF2B5EF4-FFF2-40B4-BE49-F238E27FC236}">
                <a16:creationId xmlns:a16="http://schemas.microsoft.com/office/drawing/2014/main" id="{D182C4F3-4946-2E99-0DCC-5E1E5941FE05}"/>
              </a:ext>
            </a:extLst>
          </p:cNvPr>
          <p:cNvSpPr>
            <a:spLocks noGrp="1"/>
          </p:cNvSpPr>
          <p:nvPr>
            <p:ph type="sldNum" sz="quarter" idx="12"/>
          </p:nvPr>
        </p:nvSpPr>
        <p:spPr/>
        <p:txBody>
          <a:bodyPr/>
          <a:lstStyle/>
          <a:p>
            <a:fld id="{B1834E53-DCE9-4F53-95B5-1147261CAB02}" type="slidenum">
              <a:rPr lang="en-US" smtClean="0"/>
              <a:t>26</a:t>
            </a:fld>
            <a:endParaRPr lang="en-US"/>
          </a:p>
        </p:txBody>
      </p:sp>
    </p:spTree>
    <p:extLst>
      <p:ext uri="{BB962C8B-B14F-4D97-AF65-F5344CB8AC3E}">
        <p14:creationId xmlns:p14="http://schemas.microsoft.com/office/powerpoint/2010/main" val="24994477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a:extLst>
            <a:ext uri="{FF2B5EF4-FFF2-40B4-BE49-F238E27FC236}">
              <a16:creationId xmlns:a16="http://schemas.microsoft.com/office/drawing/2014/main" id="{0B01543F-AAEF-0831-1146-00BDAA96F881}"/>
            </a:ext>
          </a:extLst>
        </p:cNvPr>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C610D2AE-07EF-436A-9755-AA8DF4B933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6CACDD17-9043-46DF-882D-420365B79C1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1" name="Rectangle 20">
            <a:extLst>
              <a:ext uri="{FF2B5EF4-FFF2-40B4-BE49-F238E27FC236}">
                <a16:creationId xmlns:a16="http://schemas.microsoft.com/office/drawing/2014/main" id="{CF2D8AD5-434A-4C0E-9F5B-C1AFD645F3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2" y="609600"/>
            <a:ext cx="4959094"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78CB4EE8-1A68-9D56-722E-23BCF888739B}"/>
              </a:ext>
            </a:extLst>
          </p:cNvPr>
          <p:cNvSpPr>
            <a:spLocks noGrp="1"/>
          </p:cNvSpPr>
          <p:nvPr>
            <p:ph type="title"/>
          </p:nvPr>
        </p:nvSpPr>
        <p:spPr>
          <a:xfrm>
            <a:off x="680321" y="753228"/>
            <a:ext cx="4136123" cy="1080938"/>
          </a:xfrm>
        </p:spPr>
        <p:txBody>
          <a:bodyPr vert="horz" lIns="91440" tIns="45720" rIns="91440" bIns="45720" rtlCol="0" anchor="ctr">
            <a:normAutofit/>
          </a:bodyPr>
          <a:lstStyle/>
          <a:p>
            <a:r>
              <a:rPr lang="en-US" sz="2400"/>
              <a:t>Sewer Fund</a:t>
            </a:r>
          </a:p>
        </p:txBody>
      </p:sp>
      <p:pic>
        <p:nvPicPr>
          <p:cNvPr id="23" name="Picture 22">
            <a:extLst>
              <a:ext uri="{FF2B5EF4-FFF2-40B4-BE49-F238E27FC236}">
                <a16:creationId xmlns:a16="http://schemas.microsoft.com/office/drawing/2014/main" id="{E92B246D-47CC-40F8-8DE7-B65D409E945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 y="1970241"/>
            <a:ext cx="4956048" cy="199787"/>
          </a:xfrm>
          <a:prstGeom prst="rect">
            <a:avLst/>
          </a:prstGeom>
        </p:spPr>
      </p:pic>
      <p:sp>
        <p:nvSpPr>
          <p:cNvPr id="3" name="TextBox 2">
            <a:extLst>
              <a:ext uri="{FF2B5EF4-FFF2-40B4-BE49-F238E27FC236}">
                <a16:creationId xmlns:a16="http://schemas.microsoft.com/office/drawing/2014/main" id="{88BC2EB7-AD89-75A5-BBCF-53FF7CA190EE}"/>
              </a:ext>
            </a:extLst>
          </p:cNvPr>
          <p:cNvSpPr txBox="1"/>
          <p:nvPr/>
        </p:nvSpPr>
        <p:spPr>
          <a:xfrm>
            <a:off x="680321" y="2336873"/>
            <a:ext cx="4136123" cy="3599316"/>
          </a:xfrm>
          <a:prstGeom prst="rect">
            <a:avLst/>
          </a:prstGeom>
        </p:spPr>
        <p:txBody>
          <a:bodyPr vert="horz" lIns="91440" tIns="45720" rIns="91440" bIns="45720" rtlCol="0">
            <a:normAutofit lnSpcReduction="10000"/>
          </a:bodyPr>
          <a:lstStyle/>
          <a:p>
            <a:pPr marL="285750" indent="-228600" defTabSz="914400">
              <a:lnSpc>
                <a:spcPct val="90000"/>
              </a:lnSpc>
              <a:spcAft>
                <a:spcPts val="600"/>
              </a:spcAft>
              <a:buFont typeface="Arial" panose="020B0604020202020204" pitchFamily="34" charset="0"/>
              <a:buChar char="•"/>
            </a:pPr>
            <a:r>
              <a:rPr lang="en-US" dirty="0"/>
              <a:t>Total Proposed Revenues: $1,800,319</a:t>
            </a:r>
          </a:p>
          <a:p>
            <a:pPr marL="742950" lvl="1" indent="-228600" defTabSz="914400">
              <a:lnSpc>
                <a:spcPct val="90000"/>
              </a:lnSpc>
              <a:spcAft>
                <a:spcPts val="600"/>
              </a:spcAft>
              <a:buFont typeface="Arial" panose="020B0604020202020204" pitchFamily="34" charset="0"/>
              <a:buChar char="•"/>
            </a:pPr>
            <a:r>
              <a:rPr lang="en-US" dirty="0"/>
              <a:t>Includes proposed fee increases per 2017 fee plan</a:t>
            </a:r>
          </a:p>
          <a:p>
            <a:pPr marL="742950" lvl="1" indent="-228600" defTabSz="914400">
              <a:lnSpc>
                <a:spcPct val="90000"/>
              </a:lnSpc>
              <a:spcAft>
                <a:spcPts val="600"/>
              </a:spcAft>
              <a:buFont typeface="Arial" panose="020B0604020202020204" pitchFamily="34" charset="0"/>
              <a:buChar char="•"/>
            </a:pPr>
            <a:r>
              <a:rPr lang="en-US" dirty="0"/>
              <a:t>Current sewer fund balance is $1,835,461 million with $55,494 being used for fy26, and $885,923 in fy25 per 2017 fee plan</a:t>
            </a:r>
          </a:p>
          <a:p>
            <a:pPr marL="1200150" lvl="2" indent="-228600" defTabSz="914400">
              <a:lnSpc>
                <a:spcPct val="90000"/>
              </a:lnSpc>
              <a:spcAft>
                <a:spcPts val="600"/>
              </a:spcAft>
              <a:buFont typeface="Arial" panose="020B0604020202020204" pitchFamily="34" charset="0"/>
              <a:buChar char="•"/>
            </a:pPr>
            <a:r>
              <a:rPr lang="en-US" dirty="0"/>
              <a:t>Fund balance is not to be used for budget balancing after fy26</a:t>
            </a:r>
          </a:p>
          <a:p>
            <a:pPr marL="285750" indent="-228600" defTabSz="914400">
              <a:lnSpc>
                <a:spcPct val="90000"/>
              </a:lnSpc>
              <a:spcAft>
                <a:spcPts val="600"/>
              </a:spcAft>
              <a:buFont typeface="Arial" panose="020B0604020202020204" pitchFamily="34" charset="0"/>
              <a:buChar char="•"/>
            </a:pPr>
            <a:r>
              <a:rPr lang="en-US" dirty="0"/>
              <a:t>Total Proposed Expenses:  $1,800,319</a:t>
            </a:r>
          </a:p>
        </p:txBody>
      </p:sp>
      <p:sp>
        <p:nvSpPr>
          <p:cNvPr id="4" name="Slide Number Placeholder 3">
            <a:extLst>
              <a:ext uri="{FF2B5EF4-FFF2-40B4-BE49-F238E27FC236}">
                <a16:creationId xmlns:a16="http://schemas.microsoft.com/office/drawing/2014/main" id="{F8F6B86F-A60B-ED3E-F26E-6530F521590C}"/>
              </a:ext>
            </a:extLst>
          </p:cNvPr>
          <p:cNvSpPr>
            <a:spLocks noGrp="1"/>
          </p:cNvSpPr>
          <p:nvPr>
            <p:ph type="sldNum" sz="quarter" idx="12"/>
          </p:nvPr>
        </p:nvSpPr>
        <p:spPr>
          <a:xfrm>
            <a:off x="10900372" y="6310314"/>
            <a:ext cx="914400" cy="365122"/>
          </a:xfrm>
        </p:spPr>
        <p:txBody>
          <a:bodyPr vert="horz" lIns="91440" tIns="45720" rIns="91440" bIns="45720" rtlCol="0" anchor="ctr">
            <a:normAutofit/>
          </a:bodyPr>
          <a:lstStyle/>
          <a:p>
            <a:pPr defTabSz="914400">
              <a:spcAft>
                <a:spcPts val="600"/>
              </a:spcAft>
            </a:pPr>
            <a:fld id="{B1834E53-DCE9-4F53-95B5-1147261CAB02}" type="slidenum">
              <a:rPr lang="en-US" sz="1050">
                <a:solidFill>
                  <a:schemeClr val="tx1"/>
                </a:solidFill>
              </a:rPr>
              <a:pPr defTabSz="914400">
                <a:spcAft>
                  <a:spcPts val="600"/>
                </a:spcAft>
              </a:pPr>
              <a:t>27</a:t>
            </a:fld>
            <a:endParaRPr lang="en-US" sz="1050">
              <a:solidFill>
                <a:schemeClr val="tx1"/>
              </a:solidFill>
            </a:endParaRPr>
          </a:p>
        </p:txBody>
      </p:sp>
      <p:graphicFrame>
        <p:nvGraphicFramePr>
          <p:cNvPr id="5" name="Table 4">
            <a:extLst>
              <a:ext uri="{FF2B5EF4-FFF2-40B4-BE49-F238E27FC236}">
                <a16:creationId xmlns:a16="http://schemas.microsoft.com/office/drawing/2014/main" id="{E7CBEA7C-79BE-DB16-8051-3EC170EAAEF2}"/>
              </a:ext>
            </a:extLst>
          </p:cNvPr>
          <p:cNvGraphicFramePr>
            <a:graphicFrameLocks noGrp="1"/>
          </p:cNvGraphicFramePr>
          <p:nvPr>
            <p:extLst>
              <p:ext uri="{D42A27DB-BD31-4B8C-83A1-F6EECF244321}">
                <p14:modId xmlns:p14="http://schemas.microsoft.com/office/powerpoint/2010/main" val="4203663365"/>
              </p:ext>
            </p:extLst>
          </p:nvPr>
        </p:nvGraphicFramePr>
        <p:xfrm>
          <a:off x="5276090" y="1286017"/>
          <a:ext cx="6303135" cy="4255492"/>
        </p:xfrm>
        <a:graphic>
          <a:graphicData uri="http://schemas.openxmlformats.org/drawingml/2006/table">
            <a:tbl>
              <a:tblPr>
                <a:tableStyleId>{5C22544A-7EE6-4342-B048-85BDC9FD1C3A}</a:tableStyleId>
              </a:tblPr>
              <a:tblGrid>
                <a:gridCol w="2161660">
                  <a:extLst>
                    <a:ext uri="{9D8B030D-6E8A-4147-A177-3AD203B41FA5}">
                      <a16:colId xmlns:a16="http://schemas.microsoft.com/office/drawing/2014/main" val="2783752971"/>
                    </a:ext>
                  </a:extLst>
                </a:gridCol>
                <a:gridCol w="2082033">
                  <a:extLst>
                    <a:ext uri="{9D8B030D-6E8A-4147-A177-3AD203B41FA5}">
                      <a16:colId xmlns:a16="http://schemas.microsoft.com/office/drawing/2014/main" val="1112280776"/>
                    </a:ext>
                  </a:extLst>
                </a:gridCol>
                <a:gridCol w="2059442">
                  <a:extLst>
                    <a:ext uri="{9D8B030D-6E8A-4147-A177-3AD203B41FA5}">
                      <a16:colId xmlns:a16="http://schemas.microsoft.com/office/drawing/2014/main" val="3809705660"/>
                    </a:ext>
                  </a:extLst>
                </a:gridCol>
              </a:tblGrid>
              <a:tr h="316960">
                <a:tc>
                  <a:txBody>
                    <a:bodyPr/>
                    <a:lstStyle/>
                    <a:p>
                      <a:pPr algn="r" fontAlgn="b"/>
                      <a:r>
                        <a:rPr lang="en-US" sz="1700" u="none" strike="noStrike">
                          <a:effectLst/>
                        </a:rPr>
                        <a:t>Current Sewer rate</a:t>
                      </a:r>
                      <a:endParaRPr lang="en-US" sz="1700" b="0" i="0" u="none" strike="noStrike">
                        <a:solidFill>
                          <a:srgbClr val="000000"/>
                        </a:solidFill>
                        <a:effectLst/>
                        <a:latin typeface="Times New Roman" panose="02020603050405020304" pitchFamily="18" charset="0"/>
                      </a:endParaRPr>
                    </a:p>
                  </a:txBody>
                  <a:tcPr marL="13185" marR="13185" marT="13185" marB="0" anchor="b"/>
                </a:tc>
                <a:tc>
                  <a:txBody>
                    <a:bodyPr/>
                    <a:lstStyle/>
                    <a:p>
                      <a:pPr algn="r" fontAlgn="b"/>
                      <a:r>
                        <a:rPr lang="en-US" sz="1700" u="none" strike="noStrike">
                          <a:effectLst/>
                        </a:rPr>
                        <a:t> $                  9.00 </a:t>
                      </a:r>
                      <a:endParaRPr lang="en-US" sz="1700" b="0" i="0" u="none" strike="noStrike">
                        <a:solidFill>
                          <a:srgbClr val="000000"/>
                        </a:solidFill>
                        <a:effectLst/>
                        <a:latin typeface="Times New Roman" panose="02020603050405020304" pitchFamily="18" charset="0"/>
                      </a:endParaRPr>
                    </a:p>
                  </a:txBody>
                  <a:tcPr marL="13185" marR="13185" marT="13185" marB="0" anchor="b"/>
                </a:tc>
                <a:tc>
                  <a:txBody>
                    <a:bodyPr/>
                    <a:lstStyle/>
                    <a:p>
                      <a:pPr algn="l" fontAlgn="b"/>
                      <a:r>
                        <a:rPr lang="en-US" sz="1700" u="none" strike="noStrike">
                          <a:effectLst/>
                        </a:rPr>
                        <a:t> per 100cf </a:t>
                      </a:r>
                      <a:endParaRPr lang="en-US" sz="1700" b="0" i="0" u="none" strike="noStrike">
                        <a:solidFill>
                          <a:srgbClr val="000000"/>
                        </a:solidFill>
                        <a:effectLst/>
                        <a:latin typeface="Times New Roman" panose="02020603050405020304" pitchFamily="18" charset="0"/>
                      </a:endParaRPr>
                    </a:p>
                  </a:txBody>
                  <a:tcPr marL="13185" marR="13185" marT="13185" marB="0" anchor="b"/>
                </a:tc>
                <a:extLst>
                  <a:ext uri="{0D108BD9-81ED-4DB2-BD59-A6C34878D82A}">
                    <a16:rowId xmlns:a16="http://schemas.microsoft.com/office/drawing/2014/main" val="1608405993"/>
                  </a:ext>
                </a:extLst>
              </a:tr>
              <a:tr h="316960">
                <a:tc>
                  <a:txBody>
                    <a:bodyPr/>
                    <a:lstStyle/>
                    <a:p>
                      <a:pPr algn="r" fontAlgn="b"/>
                      <a:r>
                        <a:rPr lang="en-US" sz="1700" u="none" strike="noStrike">
                          <a:effectLst/>
                        </a:rPr>
                        <a:t>5% Rate Increase</a:t>
                      </a:r>
                      <a:endParaRPr lang="en-US" sz="1700" b="0" i="0" u="none" strike="noStrike">
                        <a:solidFill>
                          <a:srgbClr val="000000"/>
                        </a:solidFill>
                        <a:effectLst/>
                        <a:latin typeface="Times New Roman" panose="02020603050405020304" pitchFamily="18" charset="0"/>
                      </a:endParaRPr>
                    </a:p>
                  </a:txBody>
                  <a:tcPr marL="13185" marR="13185" marT="13185" marB="0" anchor="b"/>
                </a:tc>
                <a:tc>
                  <a:txBody>
                    <a:bodyPr/>
                    <a:lstStyle/>
                    <a:p>
                      <a:pPr algn="r" fontAlgn="b"/>
                      <a:r>
                        <a:rPr lang="en-US" sz="1700" u="none" strike="noStrike">
                          <a:effectLst/>
                        </a:rPr>
                        <a:t>$9.45</a:t>
                      </a:r>
                      <a:endParaRPr lang="en-US" sz="1700" b="0" i="0" u="none" strike="noStrike">
                        <a:solidFill>
                          <a:srgbClr val="000000"/>
                        </a:solidFill>
                        <a:effectLst/>
                        <a:latin typeface="Times New Roman" panose="02020603050405020304" pitchFamily="18" charset="0"/>
                      </a:endParaRPr>
                    </a:p>
                  </a:txBody>
                  <a:tcPr marL="13185" marR="13185" marT="13185" marB="0" anchor="b"/>
                </a:tc>
                <a:tc>
                  <a:txBody>
                    <a:bodyPr/>
                    <a:lstStyle/>
                    <a:p>
                      <a:pPr algn="l" fontAlgn="b"/>
                      <a:r>
                        <a:rPr lang="en-US" sz="1700" u="none" strike="noStrike">
                          <a:effectLst/>
                        </a:rPr>
                        <a:t> per 100cf </a:t>
                      </a:r>
                      <a:endParaRPr lang="en-US" sz="1700" b="0" i="0" u="none" strike="noStrike">
                        <a:solidFill>
                          <a:srgbClr val="000000"/>
                        </a:solidFill>
                        <a:effectLst/>
                        <a:latin typeface="Times New Roman" panose="02020603050405020304" pitchFamily="18" charset="0"/>
                      </a:endParaRPr>
                    </a:p>
                  </a:txBody>
                  <a:tcPr marL="13185" marR="13185" marT="13185" marB="0" anchor="b"/>
                </a:tc>
                <a:extLst>
                  <a:ext uri="{0D108BD9-81ED-4DB2-BD59-A6C34878D82A}">
                    <a16:rowId xmlns:a16="http://schemas.microsoft.com/office/drawing/2014/main" val="1065072614"/>
                  </a:ext>
                </a:extLst>
              </a:tr>
              <a:tr h="350713">
                <a:tc>
                  <a:txBody>
                    <a:bodyPr/>
                    <a:lstStyle/>
                    <a:p>
                      <a:pPr algn="r" fontAlgn="b"/>
                      <a:endParaRPr lang="en-US" sz="1700" b="0" i="0" u="none" strike="noStrike">
                        <a:solidFill>
                          <a:srgbClr val="000000"/>
                        </a:solidFill>
                        <a:effectLst/>
                        <a:latin typeface="Times New Roman" panose="02020603050405020304" pitchFamily="18" charset="0"/>
                      </a:endParaRPr>
                    </a:p>
                  </a:txBody>
                  <a:tcPr marL="13185" marR="13185" marT="13185" marB="0" anchor="b"/>
                </a:tc>
                <a:tc>
                  <a:txBody>
                    <a:bodyPr/>
                    <a:lstStyle/>
                    <a:p>
                      <a:pPr algn="l" fontAlgn="b"/>
                      <a:endParaRPr lang="en-US" sz="1700" b="0" i="0" u="none" strike="noStrike">
                        <a:solidFill>
                          <a:srgbClr val="000000"/>
                        </a:solidFill>
                        <a:effectLst/>
                        <a:latin typeface="Times New Roman" panose="02020603050405020304" pitchFamily="18" charset="0"/>
                      </a:endParaRPr>
                    </a:p>
                  </a:txBody>
                  <a:tcPr marL="13185" marR="13185" marT="13185" marB="0" anchor="b"/>
                </a:tc>
                <a:tc>
                  <a:txBody>
                    <a:bodyPr/>
                    <a:lstStyle/>
                    <a:p>
                      <a:pPr algn="l" fontAlgn="b"/>
                      <a:endParaRPr lang="en-US" sz="1700" b="0" i="0" u="none" strike="noStrike">
                        <a:solidFill>
                          <a:srgbClr val="000000"/>
                        </a:solidFill>
                        <a:effectLst/>
                        <a:latin typeface="Times New Roman" panose="02020603050405020304" pitchFamily="18" charset="0"/>
                      </a:endParaRPr>
                    </a:p>
                  </a:txBody>
                  <a:tcPr marL="13185" marR="13185" marT="13185" marB="0" anchor="b"/>
                </a:tc>
                <a:extLst>
                  <a:ext uri="{0D108BD9-81ED-4DB2-BD59-A6C34878D82A}">
                    <a16:rowId xmlns:a16="http://schemas.microsoft.com/office/drawing/2014/main" val="2266894328"/>
                  </a:ext>
                </a:extLst>
              </a:tr>
              <a:tr h="316960">
                <a:tc>
                  <a:txBody>
                    <a:bodyPr/>
                    <a:lstStyle/>
                    <a:p>
                      <a:pPr algn="r" fontAlgn="b"/>
                      <a:r>
                        <a:rPr lang="en-US" sz="1700" u="none" strike="noStrike">
                          <a:effectLst/>
                        </a:rPr>
                        <a:t>MEI Current Rate</a:t>
                      </a:r>
                      <a:endParaRPr lang="en-US" sz="1700" b="0" i="0" u="none" strike="noStrike">
                        <a:solidFill>
                          <a:srgbClr val="000000"/>
                        </a:solidFill>
                        <a:effectLst/>
                        <a:latin typeface="Times New Roman" panose="02020603050405020304" pitchFamily="18" charset="0"/>
                      </a:endParaRPr>
                    </a:p>
                  </a:txBody>
                  <a:tcPr marL="13185" marR="13185" marT="13185" marB="0" anchor="b"/>
                </a:tc>
                <a:tc>
                  <a:txBody>
                    <a:bodyPr/>
                    <a:lstStyle/>
                    <a:p>
                      <a:pPr algn="l" fontAlgn="b"/>
                      <a:r>
                        <a:rPr lang="en-US" sz="1700" u="none" strike="noStrike">
                          <a:effectLst/>
                        </a:rPr>
                        <a:t> $                  3.02 </a:t>
                      </a:r>
                      <a:endParaRPr lang="en-US" sz="1700" b="0" i="0" u="none" strike="noStrike">
                        <a:solidFill>
                          <a:srgbClr val="000000"/>
                        </a:solidFill>
                        <a:effectLst/>
                        <a:latin typeface="Times New Roman" panose="02020603050405020304" pitchFamily="18" charset="0"/>
                      </a:endParaRPr>
                    </a:p>
                  </a:txBody>
                  <a:tcPr marL="13185" marR="13185" marT="13185" marB="0" anchor="b"/>
                </a:tc>
                <a:tc>
                  <a:txBody>
                    <a:bodyPr/>
                    <a:lstStyle/>
                    <a:p>
                      <a:pPr algn="l" fontAlgn="b"/>
                      <a:r>
                        <a:rPr lang="en-US" sz="1700" u="none" strike="noStrike">
                          <a:effectLst/>
                        </a:rPr>
                        <a:t> per 100cf </a:t>
                      </a:r>
                      <a:endParaRPr lang="en-US" sz="1700" b="0" i="0" u="none" strike="noStrike">
                        <a:solidFill>
                          <a:srgbClr val="000000"/>
                        </a:solidFill>
                        <a:effectLst/>
                        <a:latin typeface="Times New Roman" panose="02020603050405020304" pitchFamily="18" charset="0"/>
                      </a:endParaRPr>
                    </a:p>
                  </a:txBody>
                  <a:tcPr marL="13185" marR="13185" marT="13185" marB="0" anchor="b"/>
                </a:tc>
                <a:extLst>
                  <a:ext uri="{0D108BD9-81ED-4DB2-BD59-A6C34878D82A}">
                    <a16:rowId xmlns:a16="http://schemas.microsoft.com/office/drawing/2014/main" val="3849144195"/>
                  </a:ext>
                </a:extLst>
              </a:tr>
              <a:tr h="316960">
                <a:tc>
                  <a:txBody>
                    <a:bodyPr/>
                    <a:lstStyle/>
                    <a:p>
                      <a:pPr algn="r" fontAlgn="b"/>
                      <a:r>
                        <a:rPr lang="en-US" sz="1700" u="none" strike="noStrike">
                          <a:effectLst/>
                        </a:rPr>
                        <a:t>5% Rate Increase</a:t>
                      </a:r>
                      <a:endParaRPr lang="en-US" sz="1700" b="0" i="0" u="none" strike="noStrike">
                        <a:solidFill>
                          <a:srgbClr val="000000"/>
                        </a:solidFill>
                        <a:effectLst/>
                        <a:latin typeface="Times New Roman" panose="02020603050405020304" pitchFamily="18" charset="0"/>
                      </a:endParaRPr>
                    </a:p>
                  </a:txBody>
                  <a:tcPr marL="13185" marR="13185" marT="13185" marB="0" anchor="b"/>
                </a:tc>
                <a:tc>
                  <a:txBody>
                    <a:bodyPr/>
                    <a:lstStyle/>
                    <a:p>
                      <a:pPr algn="l" fontAlgn="b"/>
                      <a:r>
                        <a:rPr lang="en-US" sz="1700" u="none" strike="noStrike">
                          <a:effectLst/>
                        </a:rPr>
                        <a:t> $                  3.17 </a:t>
                      </a:r>
                      <a:endParaRPr lang="en-US" sz="1700" b="0" i="0" u="none" strike="noStrike">
                        <a:solidFill>
                          <a:srgbClr val="000000"/>
                        </a:solidFill>
                        <a:effectLst/>
                        <a:latin typeface="Times New Roman" panose="02020603050405020304" pitchFamily="18" charset="0"/>
                      </a:endParaRPr>
                    </a:p>
                  </a:txBody>
                  <a:tcPr marL="13185" marR="13185" marT="13185" marB="0" anchor="b"/>
                </a:tc>
                <a:tc>
                  <a:txBody>
                    <a:bodyPr/>
                    <a:lstStyle/>
                    <a:p>
                      <a:pPr algn="l" fontAlgn="b"/>
                      <a:r>
                        <a:rPr lang="en-US" sz="1700" u="none" strike="noStrike">
                          <a:effectLst/>
                        </a:rPr>
                        <a:t> per 100cf </a:t>
                      </a:r>
                      <a:endParaRPr lang="en-US" sz="1700" b="0" i="0" u="none" strike="noStrike">
                        <a:solidFill>
                          <a:srgbClr val="000000"/>
                        </a:solidFill>
                        <a:effectLst/>
                        <a:latin typeface="Times New Roman" panose="02020603050405020304" pitchFamily="18" charset="0"/>
                      </a:endParaRPr>
                    </a:p>
                  </a:txBody>
                  <a:tcPr marL="13185" marR="13185" marT="13185" marB="0" anchor="b"/>
                </a:tc>
                <a:extLst>
                  <a:ext uri="{0D108BD9-81ED-4DB2-BD59-A6C34878D82A}">
                    <a16:rowId xmlns:a16="http://schemas.microsoft.com/office/drawing/2014/main" val="1305911864"/>
                  </a:ext>
                </a:extLst>
              </a:tr>
              <a:tr h="350713">
                <a:tc>
                  <a:txBody>
                    <a:bodyPr/>
                    <a:lstStyle/>
                    <a:p>
                      <a:pPr algn="r" fontAlgn="b"/>
                      <a:endParaRPr lang="en-US" sz="1700" b="0" i="0" u="none" strike="noStrike">
                        <a:solidFill>
                          <a:srgbClr val="000000"/>
                        </a:solidFill>
                        <a:effectLst/>
                        <a:latin typeface="Times New Roman" panose="02020603050405020304" pitchFamily="18" charset="0"/>
                      </a:endParaRPr>
                    </a:p>
                  </a:txBody>
                  <a:tcPr marL="13185" marR="13185" marT="13185" marB="0" anchor="b"/>
                </a:tc>
                <a:tc>
                  <a:txBody>
                    <a:bodyPr/>
                    <a:lstStyle/>
                    <a:p>
                      <a:pPr algn="l" fontAlgn="b"/>
                      <a:endParaRPr lang="en-US" sz="1700" b="0" i="0" u="none" strike="noStrike">
                        <a:solidFill>
                          <a:srgbClr val="000000"/>
                        </a:solidFill>
                        <a:effectLst/>
                        <a:latin typeface="Times New Roman" panose="02020603050405020304" pitchFamily="18" charset="0"/>
                      </a:endParaRPr>
                    </a:p>
                  </a:txBody>
                  <a:tcPr marL="13185" marR="13185" marT="13185" marB="0" anchor="b"/>
                </a:tc>
                <a:tc>
                  <a:txBody>
                    <a:bodyPr/>
                    <a:lstStyle/>
                    <a:p>
                      <a:pPr algn="l" fontAlgn="b"/>
                      <a:endParaRPr lang="en-US" sz="1700" b="0" i="0" u="none" strike="noStrike">
                        <a:solidFill>
                          <a:srgbClr val="000000"/>
                        </a:solidFill>
                        <a:effectLst/>
                        <a:latin typeface="Times New Roman" panose="02020603050405020304" pitchFamily="18" charset="0"/>
                      </a:endParaRPr>
                    </a:p>
                  </a:txBody>
                  <a:tcPr marL="13185" marR="13185" marT="13185" marB="0" anchor="b"/>
                </a:tc>
                <a:extLst>
                  <a:ext uri="{0D108BD9-81ED-4DB2-BD59-A6C34878D82A}">
                    <a16:rowId xmlns:a16="http://schemas.microsoft.com/office/drawing/2014/main" val="2016280246"/>
                  </a:ext>
                </a:extLst>
              </a:tr>
              <a:tr h="316960">
                <a:tc>
                  <a:txBody>
                    <a:bodyPr/>
                    <a:lstStyle/>
                    <a:p>
                      <a:pPr algn="r" fontAlgn="b"/>
                      <a:r>
                        <a:rPr lang="en-US" sz="1700" u="none" strike="noStrike">
                          <a:effectLst/>
                        </a:rPr>
                        <a:t> Septic Current </a:t>
                      </a:r>
                      <a:endParaRPr lang="en-US" sz="1700" b="0" i="0" u="none" strike="noStrike">
                        <a:solidFill>
                          <a:srgbClr val="000000"/>
                        </a:solidFill>
                        <a:effectLst/>
                        <a:latin typeface="Times New Roman" panose="02020603050405020304" pitchFamily="18" charset="0"/>
                      </a:endParaRPr>
                    </a:p>
                  </a:txBody>
                  <a:tcPr marL="13185" marR="13185" marT="13185" marB="0" anchor="b"/>
                </a:tc>
                <a:tc>
                  <a:txBody>
                    <a:bodyPr/>
                    <a:lstStyle/>
                    <a:p>
                      <a:pPr algn="l" fontAlgn="b"/>
                      <a:r>
                        <a:rPr lang="en-US" sz="1700" u="none" strike="noStrike">
                          <a:effectLst/>
                        </a:rPr>
                        <a:t> $                0.160 </a:t>
                      </a:r>
                      <a:endParaRPr lang="en-US" sz="1700" b="0" i="0" u="none" strike="noStrike">
                        <a:solidFill>
                          <a:srgbClr val="000000"/>
                        </a:solidFill>
                        <a:effectLst/>
                        <a:latin typeface="Times New Roman" panose="02020603050405020304" pitchFamily="18" charset="0"/>
                      </a:endParaRPr>
                    </a:p>
                  </a:txBody>
                  <a:tcPr marL="13185" marR="13185" marT="13185" marB="0" anchor="b"/>
                </a:tc>
                <a:tc>
                  <a:txBody>
                    <a:bodyPr/>
                    <a:lstStyle/>
                    <a:p>
                      <a:pPr algn="l" fontAlgn="b"/>
                      <a:r>
                        <a:rPr lang="en-US" sz="1700" u="none" strike="noStrike">
                          <a:effectLst/>
                        </a:rPr>
                        <a:t> per gallon </a:t>
                      </a:r>
                      <a:endParaRPr lang="en-US" sz="1700" b="0" i="0" u="none" strike="noStrike">
                        <a:solidFill>
                          <a:srgbClr val="000000"/>
                        </a:solidFill>
                        <a:effectLst/>
                        <a:latin typeface="Times New Roman" panose="02020603050405020304" pitchFamily="18" charset="0"/>
                      </a:endParaRPr>
                    </a:p>
                  </a:txBody>
                  <a:tcPr marL="13185" marR="13185" marT="13185" marB="0" anchor="b"/>
                </a:tc>
                <a:extLst>
                  <a:ext uri="{0D108BD9-81ED-4DB2-BD59-A6C34878D82A}">
                    <a16:rowId xmlns:a16="http://schemas.microsoft.com/office/drawing/2014/main" val="2956271984"/>
                  </a:ext>
                </a:extLst>
              </a:tr>
              <a:tr h="316960">
                <a:tc>
                  <a:txBody>
                    <a:bodyPr/>
                    <a:lstStyle/>
                    <a:p>
                      <a:pPr algn="r" fontAlgn="b"/>
                      <a:r>
                        <a:rPr lang="en-US" sz="1700" u="none" strike="noStrike">
                          <a:effectLst/>
                        </a:rPr>
                        <a:t> 6% Increase </a:t>
                      </a:r>
                      <a:endParaRPr lang="en-US" sz="1700" b="0" i="0" u="none" strike="noStrike">
                        <a:solidFill>
                          <a:srgbClr val="000000"/>
                        </a:solidFill>
                        <a:effectLst/>
                        <a:latin typeface="Times New Roman" panose="02020603050405020304" pitchFamily="18" charset="0"/>
                      </a:endParaRPr>
                    </a:p>
                  </a:txBody>
                  <a:tcPr marL="13185" marR="13185" marT="13185" marB="0" anchor="b"/>
                </a:tc>
                <a:tc>
                  <a:txBody>
                    <a:bodyPr/>
                    <a:lstStyle/>
                    <a:p>
                      <a:pPr algn="l" fontAlgn="b"/>
                      <a:r>
                        <a:rPr lang="en-US" sz="1700" u="none" strike="noStrike">
                          <a:effectLst/>
                        </a:rPr>
                        <a:t> $                0.170 </a:t>
                      </a:r>
                      <a:endParaRPr lang="en-US" sz="1700" b="0" i="0" u="none" strike="noStrike">
                        <a:solidFill>
                          <a:srgbClr val="000000"/>
                        </a:solidFill>
                        <a:effectLst/>
                        <a:latin typeface="Times New Roman" panose="02020603050405020304" pitchFamily="18" charset="0"/>
                      </a:endParaRPr>
                    </a:p>
                  </a:txBody>
                  <a:tcPr marL="13185" marR="13185" marT="13185" marB="0" anchor="b"/>
                </a:tc>
                <a:tc>
                  <a:txBody>
                    <a:bodyPr/>
                    <a:lstStyle/>
                    <a:p>
                      <a:pPr algn="l" fontAlgn="b"/>
                      <a:r>
                        <a:rPr lang="en-US" sz="1700" u="none" strike="noStrike">
                          <a:effectLst/>
                        </a:rPr>
                        <a:t> per gallon </a:t>
                      </a:r>
                      <a:endParaRPr lang="en-US" sz="1700" b="0" i="0" u="none" strike="noStrike">
                        <a:solidFill>
                          <a:srgbClr val="000000"/>
                        </a:solidFill>
                        <a:effectLst/>
                        <a:latin typeface="Times New Roman" panose="02020603050405020304" pitchFamily="18" charset="0"/>
                      </a:endParaRPr>
                    </a:p>
                  </a:txBody>
                  <a:tcPr marL="13185" marR="13185" marT="13185" marB="0" anchor="b"/>
                </a:tc>
                <a:extLst>
                  <a:ext uri="{0D108BD9-81ED-4DB2-BD59-A6C34878D82A}">
                    <a16:rowId xmlns:a16="http://schemas.microsoft.com/office/drawing/2014/main" val="1556042126"/>
                  </a:ext>
                </a:extLst>
              </a:tr>
              <a:tr h="350713">
                <a:tc>
                  <a:txBody>
                    <a:bodyPr/>
                    <a:lstStyle/>
                    <a:p>
                      <a:pPr algn="r" fontAlgn="b"/>
                      <a:endParaRPr lang="en-US" sz="1700" b="0" i="0" u="none" strike="noStrike">
                        <a:solidFill>
                          <a:srgbClr val="000000"/>
                        </a:solidFill>
                        <a:effectLst/>
                        <a:latin typeface="Times New Roman" panose="02020603050405020304" pitchFamily="18" charset="0"/>
                      </a:endParaRPr>
                    </a:p>
                  </a:txBody>
                  <a:tcPr marL="13185" marR="13185" marT="13185" marB="0" anchor="b"/>
                </a:tc>
                <a:tc>
                  <a:txBody>
                    <a:bodyPr/>
                    <a:lstStyle/>
                    <a:p>
                      <a:pPr algn="l" fontAlgn="b"/>
                      <a:endParaRPr lang="en-US" sz="1700" b="0" i="0" u="none" strike="noStrike">
                        <a:solidFill>
                          <a:srgbClr val="000000"/>
                        </a:solidFill>
                        <a:effectLst/>
                        <a:latin typeface="Times New Roman" panose="02020603050405020304" pitchFamily="18" charset="0"/>
                      </a:endParaRPr>
                    </a:p>
                  </a:txBody>
                  <a:tcPr marL="13185" marR="13185" marT="13185" marB="0" anchor="b"/>
                </a:tc>
                <a:tc>
                  <a:txBody>
                    <a:bodyPr/>
                    <a:lstStyle/>
                    <a:p>
                      <a:pPr algn="l" fontAlgn="b"/>
                      <a:endParaRPr lang="en-US" sz="1700" b="0" i="0" u="none" strike="noStrike">
                        <a:solidFill>
                          <a:srgbClr val="000000"/>
                        </a:solidFill>
                        <a:effectLst/>
                        <a:latin typeface="Times New Roman" panose="02020603050405020304" pitchFamily="18" charset="0"/>
                      </a:endParaRPr>
                    </a:p>
                  </a:txBody>
                  <a:tcPr marL="13185" marR="13185" marT="13185" marB="0" anchor="b"/>
                </a:tc>
                <a:extLst>
                  <a:ext uri="{0D108BD9-81ED-4DB2-BD59-A6C34878D82A}">
                    <a16:rowId xmlns:a16="http://schemas.microsoft.com/office/drawing/2014/main" val="544273157"/>
                  </a:ext>
                </a:extLst>
              </a:tr>
              <a:tr h="316960">
                <a:tc>
                  <a:txBody>
                    <a:bodyPr/>
                    <a:lstStyle/>
                    <a:p>
                      <a:pPr algn="l" fontAlgn="b"/>
                      <a:r>
                        <a:rPr lang="en-US" sz="1700" u="none" strike="noStrike">
                          <a:effectLst/>
                        </a:rPr>
                        <a:t> </a:t>
                      </a:r>
                      <a:endParaRPr lang="en-US" sz="1700" b="0" i="0" u="none" strike="noStrike">
                        <a:solidFill>
                          <a:srgbClr val="000000"/>
                        </a:solidFill>
                        <a:effectLst/>
                        <a:latin typeface="Times New Roman" panose="02020603050405020304" pitchFamily="18" charset="0"/>
                      </a:endParaRPr>
                    </a:p>
                  </a:txBody>
                  <a:tcPr marL="13185" marR="13185" marT="13185" marB="0" anchor="b"/>
                </a:tc>
                <a:tc>
                  <a:txBody>
                    <a:bodyPr/>
                    <a:lstStyle/>
                    <a:p>
                      <a:pPr algn="l" fontAlgn="b"/>
                      <a:endParaRPr lang="en-US" sz="1700" b="0" i="0" u="none" strike="noStrike">
                        <a:solidFill>
                          <a:srgbClr val="000000"/>
                        </a:solidFill>
                        <a:effectLst/>
                        <a:latin typeface="Times New Roman" panose="02020603050405020304" pitchFamily="18" charset="0"/>
                      </a:endParaRPr>
                    </a:p>
                  </a:txBody>
                  <a:tcPr marL="13185" marR="13185" marT="13185" marB="0" anchor="b"/>
                </a:tc>
                <a:tc>
                  <a:txBody>
                    <a:bodyPr/>
                    <a:lstStyle/>
                    <a:p>
                      <a:pPr algn="l" fontAlgn="b"/>
                      <a:endParaRPr lang="en-US" sz="1700" b="0" i="0" u="none" strike="noStrike">
                        <a:solidFill>
                          <a:srgbClr val="000000"/>
                        </a:solidFill>
                        <a:effectLst/>
                        <a:latin typeface="Times New Roman" panose="02020603050405020304" pitchFamily="18" charset="0"/>
                      </a:endParaRPr>
                    </a:p>
                  </a:txBody>
                  <a:tcPr marL="13185" marR="13185" marT="13185" marB="0" anchor="b"/>
                </a:tc>
                <a:extLst>
                  <a:ext uri="{0D108BD9-81ED-4DB2-BD59-A6C34878D82A}">
                    <a16:rowId xmlns:a16="http://schemas.microsoft.com/office/drawing/2014/main" val="331170656"/>
                  </a:ext>
                </a:extLst>
              </a:tr>
              <a:tr h="316960">
                <a:tc>
                  <a:txBody>
                    <a:bodyPr/>
                    <a:lstStyle/>
                    <a:p>
                      <a:pPr algn="r" fontAlgn="b"/>
                      <a:r>
                        <a:rPr lang="en-US" sz="1700" u="none" strike="noStrike">
                          <a:effectLst/>
                        </a:rPr>
                        <a:t>Holding Current</a:t>
                      </a:r>
                      <a:endParaRPr lang="en-US" sz="1700" b="0" i="0" u="none" strike="noStrike">
                        <a:solidFill>
                          <a:srgbClr val="000000"/>
                        </a:solidFill>
                        <a:effectLst/>
                        <a:latin typeface="Times New Roman" panose="02020603050405020304" pitchFamily="18" charset="0"/>
                      </a:endParaRPr>
                    </a:p>
                  </a:txBody>
                  <a:tcPr marL="13185" marR="13185" marT="13185" marB="0" anchor="b"/>
                </a:tc>
                <a:tc>
                  <a:txBody>
                    <a:bodyPr/>
                    <a:lstStyle/>
                    <a:p>
                      <a:pPr algn="r" fontAlgn="b"/>
                      <a:r>
                        <a:rPr lang="en-US" sz="1700" u="none" strike="noStrike">
                          <a:effectLst/>
                        </a:rPr>
                        <a:t> $                  0.08 </a:t>
                      </a:r>
                      <a:endParaRPr lang="en-US" sz="1700" b="0" i="0" u="none" strike="noStrike">
                        <a:solidFill>
                          <a:srgbClr val="000000"/>
                        </a:solidFill>
                        <a:effectLst/>
                        <a:latin typeface="Times New Roman" panose="02020603050405020304" pitchFamily="18" charset="0"/>
                      </a:endParaRPr>
                    </a:p>
                  </a:txBody>
                  <a:tcPr marL="13185" marR="13185" marT="13185" marB="0" anchor="b"/>
                </a:tc>
                <a:tc>
                  <a:txBody>
                    <a:bodyPr/>
                    <a:lstStyle/>
                    <a:p>
                      <a:pPr algn="l" fontAlgn="b"/>
                      <a:r>
                        <a:rPr lang="en-US" sz="1700" u="none" strike="noStrike">
                          <a:effectLst/>
                        </a:rPr>
                        <a:t> per gallon </a:t>
                      </a:r>
                      <a:endParaRPr lang="en-US" sz="1700" b="0" i="0" u="none" strike="noStrike">
                        <a:solidFill>
                          <a:srgbClr val="000000"/>
                        </a:solidFill>
                        <a:effectLst/>
                        <a:latin typeface="Times New Roman" panose="02020603050405020304" pitchFamily="18" charset="0"/>
                      </a:endParaRPr>
                    </a:p>
                  </a:txBody>
                  <a:tcPr marL="13185" marR="13185" marT="13185" marB="0" anchor="b"/>
                </a:tc>
                <a:extLst>
                  <a:ext uri="{0D108BD9-81ED-4DB2-BD59-A6C34878D82A}">
                    <a16:rowId xmlns:a16="http://schemas.microsoft.com/office/drawing/2014/main" val="862828246"/>
                  </a:ext>
                </a:extLst>
              </a:tr>
              <a:tr h="316960">
                <a:tc>
                  <a:txBody>
                    <a:bodyPr/>
                    <a:lstStyle/>
                    <a:p>
                      <a:pPr algn="r" fontAlgn="b"/>
                      <a:r>
                        <a:rPr lang="en-US" sz="1700" u="none" strike="noStrike">
                          <a:effectLst/>
                        </a:rPr>
                        <a:t>No Increase</a:t>
                      </a:r>
                      <a:endParaRPr lang="en-US" sz="1700" b="0" i="0" u="none" strike="noStrike">
                        <a:solidFill>
                          <a:srgbClr val="000000"/>
                        </a:solidFill>
                        <a:effectLst/>
                        <a:latin typeface="Times New Roman" panose="02020603050405020304" pitchFamily="18" charset="0"/>
                      </a:endParaRPr>
                    </a:p>
                  </a:txBody>
                  <a:tcPr marL="13185" marR="13185" marT="13185" marB="0" anchor="b"/>
                </a:tc>
                <a:tc>
                  <a:txBody>
                    <a:bodyPr/>
                    <a:lstStyle/>
                    <a:p>
                      <a:pPr algn="r" fontAlgn="b"/>
                      <a:endParaRPr lang="en-US" sz="1700" b="0" i="0" u="none" strike="noStrike">
                        <a:solidFill>
                          <a:srgbClr val="000000"/>
                        </a:solidFill>
                        <a:effectLst/>
                        <a:latin typeface="Times New Roman" panose="02020603050405020304" pitchFamily="18" charset="0"/>
                      </a:endParaRPr>
                    </a:p>
                  </a:txBody>
                  <a:tcPr marL="13185" marR="13185" marT="13185" marB="0" anchor="b"/>
                </a:tc>
                <a:tc>
                  <a:txBody>
                    <a:bodyPr/>
                    <a:lstStyle/>
                    <a:p>
                      <a:pPr algn="l" fontAlgn="b"/>
                      <a:endParaRPr lang="en-US" sz="1700" b="0" i="0" u="none" strike="noStrike">
                        <a:solidFill>
                          <a:srgbClr val="000000"/>
                        </a:solidFill>
                        <a:effectLst/>
                        <a:latin typeface="Times New Roman" panose="02020603050405020304" pitchFamily="18" charset="0"/>
                      </a:endParaRPr>
                    </a:p>
                  </a:txBody>
                  <a:tcPr marL="13185" marR="13185" marT="13185" marB="0" anchor="b"/>
                </a:tc>
                <a:extLst>
                  <a:ext uri="{0D108BD9-81ED-4DB2-BD59-A6C34878D82A}">
                    <a16:rowId xmlns:a16="http://schemas.microsoft.com/office/drawing/2014/main" val="1407306975"/>
                  </a:ext>
                </a:extLst>
              </a:tr>
              <a:tr h="350713">
                <a:tc>
                  <a:txBody>
                    <a:bodyPr/>
                    <a:lstStyle/>
                    <a:p>
                      <a:pPr algn="l" fontAlgn="b"/>
                      <a:endParaRPr lang="en-US" sz="1700" b="0" i="0" u="none" strike="noStrike">
                        <a:solidFill>
                          <a:srgbClr val="000000"/>
                        </a:solidFill>
                        <a:effectLst/>
                        <a:latin typeface="Times New Roman" panose="02020603050405020304" pitchFamily="18" charset="0"/>
                      </a:endParaRPr>
                    </a:p>
                  </a:txBody>
                  <a:tcPr marL="13185" marR="13185" marT="13185" marB="0" anchor="b"/>
                </a:tc>
                <a:tc>
                  <a:txBody>
                    <a:bodyPr/>
                    <a:lstStyle/>
                    <a:p>
                      <a:pPr algn="l" fontAlgn="b"/>
                      <a:endParaRPr lang="en-US" sz="1700" b="0" i="0" u="none" strike="noStrike">
                        <a:solidFill>
                          <a:srgbClr val="000000"/>
                        </a:solidFill>
                        <a:effectLst/>
                        <a:latin typeface="Times New Roman" panose="02020603050405020304" pitchFamily="18" charset="0"/>
                      </a:endParaRPr>
                    </a:p>
                  </a:txBody>
                  <a:tcPr marL="13185" marR="13185" marT="13185" marB="0" anchor="b"/>
                </a:tc>
                <a:tc>
                  <a:txBody>
                    <a:bodyPr/>
                    <a:lstStyle/>
                    <a:p>
                      <a:pPr algn="l" fontAlgn="b"/>
                      <a:endParaRPr lang="en-US" sz="1700" b="0" i="0" u="none" strike="noStrike" dirty="0">
                        <a:solidFill>
                          <a:srgbClr val="000000"/>
                        </a:solidFill>
                        <a:effectLst/>
                        <a:latin typeface="Times New Roman" panose="02020603050405020304" pitchFamily="18" charset="0"/>
                      </a:endParaRPr>
                    </a:p>
                  </a:txBody>
                  <a:tcPr marL="13185" marR="13185" marT="13185" marB="0" anchor="b"/>
                </a:tc>
                <a:extLst>
                  <a:ext uri="{0D108BD9-81ED-4DB2-BD59-A6C34878D82A}">
                    <a16:rowId xmlns:a16="http://schemas.microsoft.com/office/drawing/2014/main" val="1305950208"/>
                  </a:ext>
                </a:extLst>
              </a:tr>
            </a:tbl>
          </a:graphicData>
        </a:graphic>
      </p:graphicFrame>
    </p:spTree>
    <p:extLst>
      <p:ext uri="{BB962C8B-B14F-4D97-AF65-F5344CB8AC3E}">
        <p14:creationId xmlns:p14="http://schemas.microsoft.com/office/powerpoint/2010/main" val="22661142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a:extLst>
            <a:ext uri="{FF2B5EF4-FFF2-40B4-BE49-F238E27FC236}">
              <a16:creationId xmlns:a16="http://schemas.microsoft.com/office/drawing/2014/main" id="{D1183669-8B75-3D4F-9907-6722F9B26D64}"/>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2A773CA-28F4-49C2-BFA3-49A5867C7A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5D7C72BA-4476-4E4B-BC37-9A75FD0C595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3" name="Rectangle 12">
            <a:extLst>
              <a:ext uri="{FF2B5EF4-FFF2-40B4-BE49-F238E27FC236}">
                <a16:creationId xmlns:a16="http://schemas.microsoft.com/office/drawing/2014/main" id="{3009A16D-868B-4145-BBC6-555098537E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4527" y="0"/>
            <a:ext cx="755294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3992EB33-38E1-4175-8EE2-9BB8CC159C7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print">
            <a:extLst>
              <a:ext uri="{28A0092B-C50C-407E-A947-70E740481C1C}">
                <a14:useLocalDpi xmlns:a14="http://schemas.microsoft.com/office/drawing/2010/main" val="0"/>
              </a:ext>
            </a:extLst>
          </a:blip>
          <a:stretch>
            <a:fillRect/>
          </a:stretch>
        </p:blipFill>
        <p:spPr>
          <a:xfrm>
            <a:off x="1" y="5006045"/>
            <a:ext cx="4965192" cy="144668"/>
          </a:xfrm>
          <a:prstGeom prst="rect">
            <a:avLst/>
          </a:prstGeom>
        </p:spPr>
      </p:pic>
      <p:sp>
        <p:nvSpPr>
          <p:cNvPr id="17" name="Rectangle 16">
            <a:extLst>
              <a:ext uri="{FF2B5EF4-FFF2-40B4-BE49-F238E27FC236}">
                <a16:creationId xmlns:a16="http://schemas.microsoft.com/office/drawing/2014/main" id="{2DCAE5CF-5D29-4779-83E1-BDB64E4F30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838764"/>
            <a:ext cx="4964567" cy="318047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6DDEA72F-06C0-C6BE-9BA5-0D0CFBCCF9ED}"/>
              </a:ext>
            </a:extLst>
          </p:cNvPr>
          <p:cNvSpPr>
            <a:spLocks noGrp="1"/>
          </p:cNvSpPr>
          <p:nvPr>
            <p:ph type="title"/>
          </p:nvPr>
        </p:nvSpPr>
        <p:spPr>
          <a:xfrm>
            <a:off x="680321" y="2063262"/>
            <a:ext cx="3739279" cy="2661052"/>
          </a:xfrm>
        </p:spPr>
        <p:txBody>
          <a:bodyPr vert="horz" lIns="91440" tIns="45720" rIns="91440" bIns="45720" rtlCol="0" anchor="ctr">
            <a:normAutofit/>
          </a:bodyPr>
          <a:lstStyle/>
          <a:p>
            <a:pPr algn="r"/>
            <a:r>
              <a:rPr lang="en-US" sz="4400"/>
              <a:t>Special Revenues and Reserves Fund</a:t>
            </a:r>
          </a:p>
        </p:txBody>
      </p:sp>
      <p:graphicFrame>
        <p:nvGraphicFramePr>
          <p:cNvPr id="5" name="TextBox 2">
            <a:extLst>
              <a:ext uri="{FF2B5EF4-FFF2-40B4-BE49-F238E27FC236}">
                <a16:creationId xmlns:a16="http://schemas.microsoft.com/office/drawing/2014/main" id="{3BEF46D2-2615-0221-0BF8-4FCD1CD7BFFC}"/>
              </a:ext>
            </a:extLst>
          </p:cNvPr>
          <p:cNvGraphicFramePr/>
          <p:nvPr>
            <p:extLst>
              <p:ext uri="{D42A27DB-BD31-4B8C-83A1-F6EECF244321}">
                <p14:modId xmlns:p14="http://schemas.microsoft.com/office/powerpoint/2010/main" val="1807131582"/>
              </p:ext>
            </p:extLst>
          </p:nvPr>
        </p:nvGraphicFramePr>
        <p:xfrm>
          <a:off x="5284788" y="639763"/>
          <a:ext cx="6261100" cy="557847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Slide Number Placeholder 2">
            <a:extLst>
              <a:ext uri="{FF2B5EF4-FFF2-40B4-BE49-F238E27FC236}">
                <a16:creationId xmlns:a16="http://schemas.microsoft.com/office/drawing/2014/main" id="{C9448DEC-CEB1-8CD6-BDB2-411B401EC225}"/>
              </a:ext>
            </a:extLst>
          </p:cNvPr>
          <p:cNvSpPr>
            <a:spLocks noGrp="1"/>
          </p:cNvSpPr>
          <p:nvPr>
            <p:ph type="sldNum" sz="quarter" idx="12"/>
          </p:nvPr>
        </p:nvSpPr>
        <p:spPr>
          <a:xfrm>
            <a:off x="490185" y="373988"/>
            <a:ext cx="1154151" cy="1090789"/>
          </a:xfrm>
        </p:spPr>
        <p:txBody>
          <a:bodyPr/>
          <a:lstStyle/>
          <a:p>
            <a:fld id="{B1834E53-DCE9-4F53-95B5-1147261CAB02}" type="slidenum">
              <a:rPr lang="en-US" smtClean="0"/>
              <a:t>28</a:t>
            </a:fld>
            <a:endParaRPr lang="en-US" dirty="0"/>
          </a:p>
        </p:txBody>
      </p:sp>
    </p:spTree>
    <p:extLst>
      <p:ext uri="{BB962C8B-B14F-4D97-AF65-F5344CB8AC3E}">
        <p14:creationId xmlns:p14="http://schemas.microsoft.com/office/powerpoint/2010/main" val="4942468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lumMod val="85000"/>
            <a:lumOff val="15000"/>
          </a:schemeClr>
        </a:solidFill>
        <a:effectLst/>
      </p:bgPr>
    </p:bg>
    <p:spTree>
      <p:nvGrpSpPr>
        <p:cNvPr id="1" name=""/>
        <p:cNvGrpSpPr/>
        <p:nvPr/>
      </p:nvGrpSpPr>
      <p:grpSpPr>
        <a:xfrm>
          <a:off x="0" y="0"/>
          <a:ext cx="0" cy="0"/>
          <a:chOff x="0" y="0"/>
          <a:chExt cx="0" cy="0"/>
        </a:xfrm>
      </p:grpSpPr>
      <p:pic>
        <p:nvPicPr>
          <p:cNvPr id="30" name="Picture 29">
            <a:extLst>
              <a:ext uri="{FF2B5EF4-FFF2-40B4-BE49-F238E27FC236}">
                <a16:creationId xmlns:a16="http://schemas.microsoft.com/office/drawing/2014/main" id="{AC3E6C53-102E-4ACA-BCBB-3CC973B9948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2" name="Picture 31">
            <a:extLst>
              <a:ext uri="{FF2B5EF4-FFF2-40B4-BE49-F238E27FC236}">
                <a16:creationId xmlns:a16="http://schemas.microsoft.com/office/drawing/2014/main" id="{17B2B42C-0777-4D6E-9432-535281803A8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34" name="Picture 33">
            <a:extLst>
              <a:ext uri="{FF2B5EF4-FFF2-40B4-BE49-F238E27FC236}">
                <a16:creationId xmlns:a16="http://schemas.microsoft.com/office/drawing/2014/main" id="{EFEAAB60-93E2-4DC6-99AC-939637BCE86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36" name="Rectangle 35">
            <a:extLst>
              <a:ext uri="{FF2B5EF4-FFF2-40B4-BE49-F238E27FC236}">
                <a16:creationId xmlns:a16="http://schemas.microsoft.com/office/drawing/2014/main" id="{7EF5ECB8-D49C-48FB-A93E-88EB2FFDFD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8" name="Rectangle 37">
            <a:extLst>
              <a:ext uri="{FF2B5EF4-FFF2-40B4-BE49-F238E27FC236}">
                <a16:creationId xmlns:a16="http://schemas.microsoft.com/office/drawing/2014/main" id="{411B77A2-BD5C-432D-B52E-C12612C74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0" name="Rectangle 39">
            <a:extLst>
              <a:ext uri="{FF2B5EF4-FFF2-40B4-BE49-F238E27FC236}">
                <a16:creationId xmlns:a16="http://schemas.microsoft.com/office/drawing/2014/main" id="{58BBCFF1-6BF3-4941-973F-CE3A1F225E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2" name="Picture 41">
            <a:extLst>
              <a:ext uri="{FF2B5EF4-FFF2-40B4-BE49-F238E27FC236}">
                <a16:creationId xmlns:a16="http://schemas.microsoft.com/office/drawing/2014/main" id="{1B170B3D-1B5C-4AA5-B670-B783ADC5FA5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5368291"/>
            <a:ext cx="12192000" cy="275942"/>
          </a:xfrm>
          <a:prstGeom prst="rect">
            <a:avLst/>
          </a:prstGeom>
        </p:spPr>
      </p:pic>
      <p:sp>
        <p:nvSpPr>
          <p:cNvPr id="44" name="Rectangle 43">
            <a:extLst>
              <a:ext uri="{FF2B5EF4-FFF2-40B4-BE49-F238E27FC236}">
                <a16:creationId xmlns:a16="http://schemas.microsoft.com/office/drawing/2014/main" id="{8EE3C243-B4B4-4FE3-AFF2-E81D7F48CA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5379501"/>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0322" y="1216404"/>
            <a:ext cx="9689360" cy="3841362"/>
          </a:xfrm>
        </p:spPr>
        <p:txBody>
          <a:bodyPr vert="horz" lIns="91440" tIns="45720" rIns="91440" bIns="45720" rtlCol="0" anchor="b">
            <a:normAutofit/>
          </a:bodyPr>
          <a:lstStyle/>
          <a:p>
            <a:r>
              <a:rPr lang="en-US" sz="7200"/>
              <a:t>Questions?</a:t>
            </a:r>
          </a:p>
        </p:txBody>
      </p:sp>
      <p:sp>
        <p:nvSpPr>
          <p:cNvPr id="3" name="Slide Number Placeholder 2">
            <a:extLst>
              <a:ext uri="{FF2B5EF4-FFF2-40B4-BE49-F238E27FC236}">
                <a16:creationId xmlns:a16="http://schemas.microsoft.com/office/drawing/2014/main" id="{17F2A6E8-F47C-C371-82F2-763FB0F8E3EF}"/>
              </a:ext>
            </a:extLst>
          </p:cNvPr>
          <p:cNvSpPr>
            <a:spLocks noGrp="1"/>
          </p:cNvSpPr>
          <p:nvPr>
            <p:ph type="sldNum" sz="quarter" idx="12"/>
          </p:nvPr>
        </p:nvSpPr>
        <p:spPr>
          <a:xfrm>
            <a:off x="10548585" y="387710"/>
            <a:ext cx="1154151" cy="1090789"/>
          </a:xfrm>
        </p:spPr>
        <p:txBody>
          <a:bodyPr/>
          <a:lstStyle/>
          <a:p>
            <a:fld id="{B1834E53-DCE9-4F53-95B5-1147261CAB02}" type="slidenum">
              <a:rPr lang="en-US" smtClean="0"/>
              <a:t>29</a:t>
            </a:fld>
            <a:endParaRPr lang="en-US" dirty="0"/>
          </a:p>
        </p:txBody>
      </p:sp>
    </p:spTree>
    <p:extLst>
      <p:ext uri="{BB962C8B-B14F-4D97-AF65-F5344CB8AC3E}">
        <p14:creationId xmlns:p14="http://schemas.microsoft.com/office/powerpoint/2010/main" val="667643424"/>
      </p:ext>
    </p:extLst>
  </p:cSld>
  <p:clrMapOvr>
    <a:masterClrMapping/>
  </p:clrMapOvr>
</p:sld>
</file>

<file path=ppt/theme/theme1.xml><?xml version="1.0" encoding="utf-8"?>
<a:theme xmlns:a="http://schemas.openxmlformats.org/drawingml/2006/main" name="Berlin">
  <a:themeElements>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TM04033917[[fn=Berlin]]</Template>
  <TotalTime>7955</TotalTime>
  <Words>4865</Words>
  <Application>Microsoft Office PowerPoint</Application>
  <PresentationFormat>Widescreen</PresentationFormat>
  <Paragraphs>905</Paragraphs>
  <Slides>29</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Arial</vt:lpstr>
      <vt:lpstr>Calibri</vt:lpstr>
      <vt:lpstr>Times New Roman</vt:lpstr>
      <vt:lpstr>Trebuchet MS</vt:lpstr>
      <vt:lpstr>Wingdings</vt:lpstr>
      <vt:lpstr>Berlin</vt:lpstr>
      <vt:lpstr>Town of Lisbon</vt:lpstr>
      <vt:lpstr>Budget Timeframe / Process</vt:lpstr>
      <vt:lpstr>Budget Timeframe / Process</vt:lpstr>
      <vt:lpstr>Budget Timeframe / Process</vt:lpstr>
      <vt:lpstr>About the Town of Lisbon</vt:lpstr>
      <vt:lpstr>Town Services</vt:lpstr>
      <vt:lpstr>Budget Components</vt:lpstr>
      <vt:lpstr>FY26 Budget Structure Changes</vt:lpstr>
      <vt:lpstr>FY25 Budget Errors</vt:lpstr>
      <vt:lpstr>FY25 Budget Tax Rate</vt:lpstr>
      <vt:lpstr>FY25 Budget Performance as of 2/28/25</vt:lpstr>
      <vt:lpstr>Council Goals and Budget Impacts</vt:lpstr>
      <vt:lpstr>General Fund FY26 Budget vs FY25 Budget Expenses  </vt:lpstr>
      <vt:lpstr>FY26 General Fund Expenses Departmental Comparison</vt:lpstr>
      <vt:lpstr>General Fund Non Tax Revenues  FY26 Budget vs FY25 Budget</vt:lpstr>
      <vt:lpstr>Budget Challenge – Revenue Generation</vt:lpstr>
      <vt:lpstr>Capital Improvement Plan</vt:lpstr>
      <vt:lpstr>FY26 CIP Highlights</vt:lpstr>
      <vt:lpstr>Town of Lisbon Summary – 5 Year CIP </vt:lpstr>
      <vt:lpstr>CIP Funding Sources</vt:lpstr>
      <vt:lpstr>Debt</vt:lpstr>
      <vt:lpstr>Debt Limits</vt:lpstr>
      <vt:lpstr>Debt Limits as 1/1/25</vt:lpstr>
      <vt:lpstr>Debt vs Pay-Go</vt:lpstr>
      <vt:lpstr>Fund Balance Policy</vt:lpstr>
      <vt:lpstr>Fund Balance for FY26 Budget</vt:lpstr>
      <vt:lpstr>Sewer Fund</vt:lpstr>
      <vt:lpstr>Special Revenues and Reserves Fund</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Town of Lisbon</dc:title>
  <dc:creator>Kayla Tierney</dc:creator>
  <cp:lastModifiedBy>Samantha Bryant</cp:lastModifiedBy>
  <cp:revision>129</cp:revision>
  <cp:lastPrinted>2022-03-15T19:43:28Z</cp:lastPrinted>
  <dcterms:created xsi:type="dcterms:W3CDTF">2021-03-12T18:35:46Z</dcterms:created>
  <dcterms:modified xsi:type="dcterms:W3CDTF">2025-03-13T17:11:25Z</dcterms:modified>
</cp:coreProperties>
</file>