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4" r:id="rId7"/>
    <p:sldId id="261" r:id="rId8"/>
    <p:sldId id="265" r:id="rId9"/>
    <p:sldId id="275" r:id="rId10"/>
    <p:sldId id="270" r:id="rId11"/>
    <p:sldId id="271" r:id="rId12"/>
    <p:sldId id="272" r:id="rId13"/>
    <p:sldId id="27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9" d="100"/>
          <a:sy n="109" d="100"/>
        </p:scale>
        <p:origin x="6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361641-1D4A-491E-B2B6-AF57DF7D272E}" type="datetimeFigureOut">
              <a:rPr lang="en-US" smtClean="0"/>
              <a:t>3/23/2021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F60EB4-0AA8-4FE1-90BC-B76EBBE95EF2}" type="slidenum">
              <a:rPr lang="en-US" smtClean="0"/>
              <a:t>‹#›</a:t>
            </a:fld>
            <a:endParaRPr lang="en-US"/>
          </a:p>
        </p:txBody>
      </p:sp>
    </p:spTree>
    <p:extLst>
      <p:ext uri="{BB962C8B-B14F-4D97-AF65-F5344CB8AC3E}">
        <p14:creationId xmlns:p14="http://schemas.microsoft.com/office/powerpoint/2010/main" val="4046338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additional 5 years as it</a:t>
            </a:r>
            <a:r>
              <a:rPr lang="en-US" baseline="0" dirty="0" smtClean="0"/>
              <a:t> is presented in the 10 year module will be a reflection of what to expect in the upcoming years as we focus on a best practice for asset retention, replacement and overall maintenance of our capital items. </a:t>
            </a:r>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2</a:t>
            </a:fld>
            <a:endParaRPr lang="en-US"/>
          </a:p>
        </p:txBody>
      </p:sp>
    </p:spTree>
    <p:extLst>
      <p:ext uri="{BB962C8B-B14F-4D97-AF65-F5344CB8AC3E}">
        <p14:creationId xmlns:p14="http://schemas.microsoft.com/office/powerpoint/2010/main" val="4128355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understanding</a:t>
            </a:r>
            <a:r>
              <a:rPr lang="en-US" baseline="0" dirty="0" smtClean="0"/>
              <a:t> the maintenance costs, it allows us to identify which assets are to be maintained and which ones are to be earmarked for replacement. </a:t>
            </a:r>
          </a:p>
          <a:p>
            <a:r>
              <a:rPr lang="en-US" baseline="0" dirty="0" smtClean="0"/>
              <a:t>To support the amounts of the projects and the sources of funding, it is imperative that the Town also include the Debt Structure to assist in making the best decision for the use of the financial resources. </a:t>
            </a:r>
          </a:p>
          <a:p>
            <a:r>
              <a:rPr lang="en-US" baseline="0" dirty="0" smtClean="0"/>
              <a:t>Each department provides their requests to the Town Manager and the Finance Director before the end of the calendar year. Each department’s requests are then reviewed and evaluated based on needs, financial capacity and the overall impact it may or may not have on the Town’s operating budget – this process is as follows: The Town Manager recommends to the Planning Board and the Town Council the selection and timing of capital projects into future fiscal years. First year projects are incorporated into the Town’ Manager’s recommended annual operating budget or recommended through other funding sources such as Unassigned Fund Balance. </a:t>
            </a:r>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3</a:t>
            </a:fld>
            <a:endParaRPr lang="en-US"/>
          </a:p>
        </p:txBody>
      </p:sp>
    </p:spTree>
    <p:extLst>
      <p:ext uri="{BB962C8B-B14F-4D97-AF65-F5344CB8AC3E}">
        <p14:creationId xmlns:p14="http://schemas.microsoft.com/office/powerpoint/2010/main" val="29876067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3/23/2021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489780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3/23/2021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2726392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9D3DBB-253B-43D5-81EC-28A14165864A}" type="datetimeFigureOut">
              <a:rPr lang="en-US" smtClean="0"/>
              <a:t>3/23/2021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688433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99D3DBB-253B-43D5-81EC-28A14165864A}" type="datetimeFigureOut">
              <a:rPr lang="en-US" smtClean="0"/>
              <a:t>3/23/2021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4064139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9D3DBB-253B-43D5-81EC-28A14165864A}" type="datetimeFigureOut">
              <a:rPr lang="en-US" smtClean="0"/>
              <a:t>3/23/2021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4741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99D3DBB-253B-43D5-81EC-28A14165864A}" type="datetimeFigureOut">
              <a:rPr lang="en-US" smtClean="0"/>
              <a:t>3/23/2021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30827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899D3DBB-253B-43D5-81EC-28A14165864A}" type="datetimeFigureOut">
              <a:rPr lang="en-US" smtClean="0"/>
              <a:t>3/23/2021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84567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96319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260111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4281322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21590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1834E53-DCE9-4F53-95B5-1147261CAB02}"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591155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623790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899D3DBB-253B-43D5-81EC-28A14165864A}" type="datetimeFigureOut">
              <a:rPr lang="en-US" smtClean="0"/>
              <a:t>3/23/2021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816071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899D3DBB-253B-43D5-81EC-28A14165864A}" type="datetimeFigureOut">
              <a:rPr lang="en-US" smtClean="0"/>
              <a:t>3/23/2021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974664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3/23/2021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351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899D3DBB-253B-43D5-81EC-28A14165864A}" type="datetimeFigureOut">
              <a:rPr lang="en-US" smtClean="0"/>
              <a:t>3/23/2021</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B1834E53-DCE9-4F53-95B5-1147261CAB02}" type="slidenum">
              <a:rPr lang="en-US" smtClean="0"/>
              <a:t>‹#›</a:t>
            </a:fld>
            <a:endParaRPr lang="en-US"/>
          </a:p>
        </p:txBody>
      </p:sp>
    </p:spTree>
    <p:extLst>
      <p:ext uri="{BB962C8B-B14F-4D97-AF65-F5344CB8AC3E}">
        <p14:creationId xmlns:p14="http://schemas.microsoft.com/office/powerpoint/2010/main" val="1506673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99D3DBB-253B-43D5-81EC-28A14165864A}" type="datetimeFigureOut">
              <a:rPr lang="en-US" smtClean="0"/>
              <a:t>3/23/2021</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B1834E53-DCE9-4F53-95B5-1147261CAB02}" type="slidenum">
              <a:rPr lang="en-US" smtClean="0"/>
              <a:t>‹#›</a:t>
            </a:fld>
            <a:endParaRPr lang="en-US"/>
          </a:p>
        </p:txBody>
      </p:sp>
    </p:spTree>
    <p:extLst>
      <p:ext uri="{BB962C8B-B14F-4D97-AF65-F5344CB8AC3E}">
        <p14:creationId xmlns:p14="http://schemas.microsoft.com/office/powerpoint/2010/main" val="10778927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81294"/>
            <a:ext cx="9144000" cy="1012363"/>
          </a:xfrm>
        </p:spPr>
        <p:txBody>
          <a:bodyPr/>
          <a:lstStyle/>
          <a:p>
            <a:r>
              <a:rPr lang="en-US" dirty="0" smtClean="0"/>
              <a:t>Town of Lisbon</a:t>
            </a:r>
            <a:endParaRPr lang="en-US" dirty="0"/>
          </a:p>
        </p:txBody>
      </p:sp>
      <p:sp>
        <p:nvSpPr>
          <p:cNvPr id="3" name="Subtitle 2"/>
          <p:cNvSpPr>
            <a:spLocks noGrp="1"/>
          </p:cNvSpPr>
          <p:nvPr>
            <p:ph type="subTitle" idx="1"/>
          </p:nvPr>
        </p:nvSpPr>
        <p:spPr>
          <a:xfrm>
            <a:off x="1424247" y="4824009"/>
            <a:ext cx="9144000" cy="1655762"/>
          </a:xfrm>
        </p:spPr>
        <p:txBody>
          <a:bodyPr/>
          <a:lstStyle/>
          <a:p>
            <a:r>
              <a:rPr lang="en-US" dirty="0" smtClean="0"/>
              <a:t>Presentation of the Capital Improvement Plan FY22</a:t>
            </a:r>
          </a:p>
          <a:p>
            <a:r>
              <a:rPr lang="en-US" dirty="0" smtClean="0"/>
              <a:t>Kayla Tierney, Finance Director</a:t>
            </a:r>
          </a:p>
          <a:p>
            <a:r>
              <a:rPr lang="en-US" dirty="0" smtClean="0"/>
              <a:t>March 23, 2021</a:t>
            </a:r>
            <a:endParaRPr lang="en-US" dirty="0"/>
          </a:p>
        </p:txBody>
      </p:sp>
      <p:pic>
        <p:nvPicPr>
          <p:cNvPr id="4" name="Picture 3"/>
          <p:cNvPicPr>
            <a:picLocks noChangeAspect="1"/>
          </p:cNvPicPr>
          <p:nvPr/>
        </p:nvPicPr>
        <p:blipFill>
          <a:blip r:embed="rId2"/>
          <a:stretch>
            <a:fillRect/>
          </a:stretch>
        </p:blipFill>
        <p:spPr>
          <a:xfrm>
            <a:off x="3529796" y="2316163"/>
            <a:ext cx="4136962" cy="2326409"/>
          </a:xfrm>
          <a:prstGeom prst="rect">
            <a:avLst/>
          </a:prstGeom>
        </p:spPr>
      </p:pic>
    </p:spTree>
    <p:extLst>
      <p:ext uri="{BB962C8B-B14F-4D97-AF65-F5344CB8AC3E}">
        <p14:creationId xmlns:p14="http://schemas.microsoft.com/office/powerpoint/2010/main" val="2230356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9" name="Content Placeholder 8"/>
          <p:cNvSpPr>
            <a:spLocks noGrp="1"/>
          </p:cNvSpPr>
          <p:nvPr>
            <p:ph sz="half" idx="1"/>
          </p:nvPr>
        </p:nvSpPr>
        <p:spPr/>
        <p:txBody>
          <a:bodyPr>
            <a:normAutofit/>
          </a:bodyPr>
          <a:lstStyle/>
          <a:p>
            <a:r>
              <a:rPr lang="en-US" dirty="0" smtClean="0"/>
              <a:t>The Capital Improvement Plan (CIP) is a document that focuses on the implementation of community goals through detailed recommendations on capital spending and needs for the current and forecasted future fiscal years. </a:t>
            </a:r>
            <a:endParaRPr lang="en-US" dirty="0"/>
          </a:p>
        </p:txBody>
      </p:sp>
      <p:sp>
        <p:nvSpPr>
          <p:cNvPr id="10" name="Content Placeholder 9"/>
          <p:cNvSpPr>
            <a:spLocks noGrp="1"/>
          </p:cNvSpPr>
          <p:nvPr>
            <p:ph sz="half" idx="2"/>
          </p:nvPr>
        </p:nvSpPr>
        <p:spPr/>
        <p:txBody>
          <a:bodyPr>
            <a:normAutofit/>
          </a:bodyPr>
          <a:lstStyle/>
          <a:p>
            <a:r>
              <a:rPr lang="en-US" dirty="0" smtClean="0"/>
              <a:t>The CIP to be submitted to the Council is to be broken down by Town, presented here on a departmental level; by School Department; and lastly by the Water Department. </a:t>
            </a:r>
          </a:p>
          <a:p>
            <a:r>
              <a:rPr lang="en-US" dirty="0" smtClean="0"/>
              <a:t>This plan is presented on a 5 year module and on a 10 year module. </a:t>
            </a:r>
            <a:endParaRPr lang="en-US" dirty="0"/>
          </a:p>
        </p:txBody>
      </p:sp>
    </p:spTree>
    <p:extLst>
      <p:ext uri="{BB962C8B-B14F-4D97-AF65-F5344CB8AC3E}">
        <p14:creationId xmlns:p14="http://schemas.microsoft.com/office/powerpoint/2010/main" val="643567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Plan</a:t>
            </a:r>
            <a:endParaRPr lang="en-US" dirty="0"/>
          </a:p>
        </p:txBody>
      </p:sp>
      <p:sp>
        <p:nvSpPr>
          <p:cNvPr id="6" name="Content Placeholder 5"/>
          <p:cNvSpPr>
            <a:spLocks noGrp="1"/>
          </p:cNvSpPr>
          <p:nvPr>
            <p:ph sz="half" idx="1"/>
          </p:nvPr>
        </p:nvSpPr>
        <p:spPr/>
        <p:txBody>
          <a:bodyPr>
            <a:normAutofit fontScale="85000" lnSpcReduction="10000"/>
          </a:bodyPr>
          <a:lstStyle/>
          <a:p>
            <a:r>
              <a:rPr lang="en-US" dirty="0" smtClean="0"/>
              <a:t>The CIP demonstrates specific projects, amounts of those projects, and the sources of funding for those projects. </a:t>
            </a:r>
          </a:p>
          <a:p>
            <a:r>
              <a:rPr lang="en-US" dirty="0" smtClean="0"/>
              <a:t>This document is a framework for making the best use of financial resources.</a:t>
            </a:r>
          </a:p>
          <a:p>
            <a:r>
              <a:rPr lang="en-US" dirty="0" smtClean="0"/>
              <a:t>Within the CIP report, a section of footnotes follows immediately after each department’s requests. These footnotes go into more depth about the capital items being requested in the upcoming fiscal year. </a:t>
            </a:r>
            <a:endParaRPr lang="en-US" dirty="0"/>
          </a:p>
        </p:txBody>
      </p:sp>
      <p:sp>
        <p:nvSpPr>
          <p:cNvPr id="7" name="Content Placeholder 6"/>
          <p:cNvSpPr>
            <a:spLocks noGrp="1"/>
          </p:cNvSpPr>
          <p:nvPr>
            <p:ph sz="half" idx="2"/>
          </p:nvPr>
        </p:nvSpPr>
        <p:spPr>
          <a:xfrm>
            <a:off x="5594123" y="2336873"/>
            <a:ext cx="4700058" cy="4327696"/>
          </a:xfrm>
        </p:spPr>
        <p:txBody>
          <a:bodyPr>
            <a:normAutofit fontScale="85000" lnSpcReduction="10000"/>
          </a:bodyPr>
          <a:lstStyle/>
          <a:p>
            <a:r>
              <a:rPr lang="en-US" dirty="0" smtClean="0"/>
              <a:t>In addition to the 5 and 10 year plan forecasts, this report includes estimated annual cost of operating and maintaining vehicles and equipment, as well as the current mileage of those vehicles. </a:t>
            </a:r>
          </a:p>
          <a:p>
            <a:r>
              <a:rPr lang="en-US" dirty="0" smtClean="0"/>
              <a:t>The Debt Structure (Bonds and Leases) is also included in this report. </a:t>
            </a:r>
          </a:p>
          <a:p>
            <a:r>
              <a:rPr lang="en-US" dirty="0" smtClean="0"/>
              <a:t>Each department has submitted their requests for capital needs. </a:t>
            </a:r>
            <a:endParaRPr lang="en-US" dirty="0"/>
          </a:p>
        </p:txBody>
      </p:sp>
    </p:spTree>
    <p:extLst>
      <p:ext uri="{BB962C8B-B14F-4D97-AF65-F5344CB8AC3E}">
        <p14:creationId xmlns:p14="http://schemas.microsoft.com/office/powerpoint/2010/main" val="2912925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Capital Improvement?</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Per the Capital Improvement Plan Program Policy:</a:t>
            </a:r>
          </a:p>
          <a:p>
            <a:pPr lvl="1"/>
            <a:r>
              <a:rPr lang="en-US" dirty="0" smtClean="0"/>
              <a:t>It is a major fiscal expenditure which is made infrequently or which is not-recurring and includes one or more of the following:</a:t>
            </a:r>
          </a:p>
          <a:p>
            <a:pPr lvl="2"/>
            <a:r>
              <a:rPr lang="en-US" dirty="0" smtClean="0"/>
              <a:t>Acquisition of Land;</a:t>
            </a:r>
          </a:p>
          <a:p>
            <a:pPr lvl="2"/>
            <a:r>
              <a:rPr lang="en-US" dirty="0" smtClean="0"/>
              <a:t>Construction or expansion of a public facility, street, or utility;</a:t>
            </a:r>
          </a:p>
          <a:p>
            <a:pPr lvl="2"/>
            <a:r>
              <a:rPr lang="en-US" dirty="0" smtClean="0"/>
              <a:t>Non-recurring rehabilitation or construction of an asset provided the cost is more than $25,000 and extends the useful life of the asset; </a:t>
            </a:r>
          </a:p>
          <a:p>
            <a:pPr lvl="2"/>
            <a:r>
              <a:rPr lang="en-US" dirty="0" smtClean="0"/>
              <a:t>Design or Programming related to an individual project; or</a:t>
            </a:r>
          </a:p>
          <a:p>
            <a:pPr lvl="2"/>
            <a:r>
              <a:rPr lang="en-US" dirty="0" smtClean="0"/>
              <a:t>Any item or piece of equipment that will be bonded or budgeted in more than one fiscal year. </a:t>
            </a:r>
          </a:p>
          <a:p>
            <a:pPr lvl="1"/>
            <a:r>
              <a:rPr lang="en-US" sz="2100" dirty="0"/>
              <a:t>It also includes assets that would hold a useful life of 5 years or longer and includes machinery, equipment or vehicles that are greater than or equal to $10,000. These may be one time purchases or recurring based on the established useful life of the asset once it is placed into service. </a:t>
            </a:r>
          </a:p>
          <a:p>
            <a:endParaRPr lang="en-US" dirty="0"/>
          </a:p>
        </p:txBody>
      </p:sp>
    </p:spTree>
    <p:extLst>
      <p:ext uri="{BB962C8B-B14F-4D97-AF65-F5344CB8AC3E}">
        <p14:creationId xmlns:p14="http://schemas.microsoft.com/office/powerpoint/2010/main" val="35133214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Town of Lisbon CIP</a:t>
            </a:r>
            <a:endParaRPr lang="en-US" dirty="0"/>
          </a:p>
        </p:txBody>
      </p:sp>
      <p:sp>
        <p:nvSpPr>
          <p:cNvPr id="5" name="Subtitle 4"/>
          <p:cNvSpPr>
            <a:spLocks noGrp="1"/>
          </p:cNvSpPr>
          <p:nvPr>
            <p:ph type="subTitle" idx="1"/>
          </p:nvPr>
        </p:nvSpPr>
        <p:spPr/>
        <p:txBody>
          <a:bodyPr/>
          <a:lstStyle/>
          <a:p>
            <a:r>
              <a:rPr lang="en-US" sz="2800" dirty="0" smtClean="0"/>
              <a:t>Departmental Level</a:t>
            </a:r>
          </a:p>
          <a:p>
            <a:endParaRPr lang="en-US" dirty="0"/>
          </a:p>
        </p:txBody>
      </p:sp>
    </p:spTree>
    <p:extLst>
      <p:ext uri="{BB962C8B-B14F-4D97-AF65-F5344CB8AC3E}">
        <p14:creationId xmlns:p14="http://schemas.microsoft.com/office/powerpoint/2010/main" val="22976250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28800" y="2118946"/>
            <a:ext cx="7807569" cy="411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9" name="Title 8"/>
          <p:cNvSpPr>
            <a:spLocks noGrp="1"/>
          </p:cNvSpPr>
          <p:nvPr>
            <p:ph type="title"/>
          </p:nvPr>
        </p:nvSpPr>
        <p:spPr/>
        <p:txBody>
          <a:bodyPr/>
          <a:lstStyle/>
          <a:p>
            <a:r>
              <a:rPr lang="en-US" dirty="0" smtClean="0"/>
              <a:t>Town of Lisbon Summary – 5 Year CIP</a:t>
            </a:r>
            <a:endParaRPr lang="en-US" dirty="0"/>
          </a:p>
        </p:txBody>
      </p:sp>
      <p:pic>
        <p:nvPicPr>
          <p:cNvPr id="4" name="Picture 3"/>
          <p:cNvPicPr>
            <a:picLocks noChangeAspect="1"/>
          </p:cNvPicPr>
          <p:nvPr/>
        </p:nvPicPr>
        <p:blipFill>
          <a:blip r:embed="rId2"/>
          <a:stretch>
            <a:fillRect/>
          </a:stretch>
        </p:blipFill>
        <p:spPr>
          <a:xfrm>
            <a:off x="1903534" y="2171333"/>
            <a:ext cx="7658100" cy="4010025"/>
          </a:xfrm>
          <a:prstGeom prst="rect">
            <a:avLst/>
          </a:prstGeom>
        </p:spPr>
      </p:pic>
    </p:spTree>
    <p:extLst>
      <p:ext uri="{BB962C8B-B14F-4D97-AF65-F5344CB8AC3E}">
        <p14:creationId xmlns:p14="http://schemas.microsoft.com/office/powerpoint/2010/main" val="16553980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76059" y="2409092"/>
            <a:ext cx="7648575" cy="40005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Town of Lisbon Summary – 10 Year CIP</a:t>
            </a:r>
            <a:endParaRPr lang="en-US" dirty="0"/>
          </a:p>
        </p:txBody>
      </p:sp>
      <p:pic>
        <p:nvPicPr>
          <p:cNvPr id="3" name="Picture 2"/>
          <p:cNvPicPr>
            <a:picLocks noChangeAspect="1"/>
          </p:cNvPicPr>
          <p:nvPr/>
        </p:nvPicPr>
        <p:blipFill>
          <a:blip r:embed="rId2"/>
          <a:stretch>
            <a:fillRect/>
          </a:stretch>
        </p:blipFill>
        <p:spPr>
          <a:xfrm>
            <a:off x="1866534" y="2399567"/>
            <a:ext cx="7658100" cy="4010025"/>
          </a:xfrm>
          <a:prstGeom prst="rect">
            <a:avLst/>
          </a:prstGeom>
        </p:spPr>
      </p:pic>
    </p:spTree>
    <p:extLst>
      <p:ext uri="{BB962C8B-B14F-4D97-AF65-F5344CB8AC3E}">
        <p14:creationId xmlns:p14="http://schemas.microsoft.com/office/powerpoint/2010/main" val="757996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81599" y="2118947"/>
            <a:ext cx="7011303" cy="455758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Debt Structure – 5 Year </a:t>
            </a:r>
            <a:endParaRPr lang="en-US" dirty="0"/>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1981599" y="2118947"/>
            <a:ext cx="7011303" cy="4557583"/>
          </a:xfrm>
          <a:prstGeom prst="rect">
            <a:avLst/>
          </a:prstGeom>
          <a:noFill/>
          <a:ln>
            <a:noFill/>
          </a:ln>
        </p:spPr>
      </p:pic>
    </p:spTree>
    <p:extLst>
      <p:ext uri="{BB962C8B-B14F-4D97-AF65-F5344CB8AC3E}">
        <p14:creationId xmlns:p14="http://schemas.microsoft.com/office/powerpoint/2010/main" val="3471346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13438" y="2066192"/>
            <a:ext cx="7772400" cy="454562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Debt Structure – 10 Year</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048607" y="2066191"/>
            <a:ext cx="7731516" cy="4559593"/>
          </a:xfrm>
          <a:prstGeom prst="rect">
            <a:avLst/>
          </a:prstGeom>
          <a:noFill/>
          <a:ln>
            <a:noFill/>
          </a:ln>
        </p:spPr>
      </p:pic>
    </p:spTree>
    <p:extLst>
      <p:ext uri="{BB962C8B-B14F-4D97-AF65-F5344CB8AC3E}">
        <p14:creationId xmlns:p14="http://schemas.microsoft.com/office/powerpoint/2010/main" val="3695024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FY22 CIP Highlights (all departments)</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Police: </a:t>
            </a:r>
          </a:p>
          <a:p>
            <a:pPr lvl="1"/>
            <a:r>
              <a:rPr lang="en-US" dirty="0" smtClean="0"/>
              <a:t>(2) Cruisers as part of the cruiser replacement </a:t>
            </a:r>
            <a:r>
              <a:rPr lang="en-US" dirty="0" smtClean="0"/>
              <a:t>plan ($62,000 Total)</a:t>
            </a:r>
            <a:endParaRPr lang="en-US" dirty="0" smtClean="0"/>
          </a:p>
          <a:p>
            <a:pPr lvl="1"/>
            <a:r>
              <a:rPr lang="en-US" dirty="0" smtClean="0"/>
              <a:t>Bullet proof </a:t>
            </a:r>
            <a:r>
              <a:rPr lang="en-US" dirty="0" smtClean="0"/>
              <a:t>vests ($14,000)</a:t>
            </a:r>
            <a:endParaRPr lang="en-US" dirty="0" smtClean="0"/>
          </a:p>
          <a:p>
            <a:pPr lvl="1"/>
            <a:r>
              <a:rPr lang="en-US" dirty="0" smtClean="0"/>
              <a:t>Portable </a:t>
            </a:r>
            <a:r>
              <a:rPr lang="en-US" dirty="0" smtClean="0"/>
              <a:t>Radios ($13,500)</a:t>
            </a:r>
            <a:endParaRPr lang="en-US" dirty="0" smtClean="0"/>
          </a:p>
          <a:p>
            <a:pPr lvl="1"/>
            <a:r>
              <a:rPr lang="en-US" dirty="0" smtClean="0"/>
              <a:t>Cruiser </a:t>
            </a:r>
            <a:r>
              <a:rPr lang="en-US" dirty="0" smtClean="0"/>
              <a:t>Equipment ($8,000)</a:t>
            </a:r>
            <a:endParaRPr lang="en-US" dirty="0" smtClean="0"/>
          </a:p>
          <a:p>
            <a:pPr marL="228600" lvl="1">
              <a:spcBef>
                <a:spcPts val="1000"/>
              </a:spcBef>
            </a:pPr>
            <a:r>
              <a:rPr lang="en-US" sz="2400" dirty="0"/>
              <a:t>Fire</a:t>
            </a:r>
            <a:r>
              <a:rPr lang="en-US" sz="2400" dirty="0" smtClean="0"/>
              <a:t>:</a:t>
            </a:r>
          </a:p>
          <a:p>
            <a:pPr marL="685800" lvl="2">
              <a:spcBef>
                <a:spcPts val="1000"/>
              </a:spcBef>
            </a:pPr>
            <a:r>
              <a:rPr lang="en-US" sz="2200" dirty="0" smtClean="0"/>
              <a:t>Turnout </a:t>
            </a:r>
            <a:r>
              <a:rPr lang="en-US" sz="2200" dirty="0" smtClean="0"/>
              <a:t>Gear ($14,884)</a:t>
            </a:r>
            <a:endParaRPr lang="en-US" sz="2200" dirty="0" smtClean="0"/>
          </a:p>
          <a:p>
            <a:pPr marL="685800" lvl="2">
              <a:spcBef>
                <a:spcPts val="1000"/>
              </a:spcBef>
            </a:pPr>
            <a:r>
              <a:rPr lang="en-US" sz="2200" dirty="0" smtClean="0"/>
              <a:t>Fire Station </a:t>
            </a:r>
            <a:r>
              <a:rPr lang="en-US" sz="2200" dirty="0" smtClean="0"/>
              <a:t>Study ($30,000)</a:t>
            </a:r>
            <a:endParaRPr lang="en-US" sz="2200" dirty="0" smtClean="0"/>
          </a:p>
          <a:p>
            <a:pPr marL="685800" lvl="2">
              <a:spcBef>
                <a:spcPts val="1000"/>
              </a:spcBef>
            </a:pPr>
            <a:r>
              <a:rPr lang="en-US" sz="2200" dirty="0" smtClean="0"/>
              <a:t>Squad 3 </a:t>
            </a:r>
            <a:r>
              <a:rPr lang="en-US" sz="2200" dirty="0" smtClean="0"/>
              <a:t>refurbish ($10,000)</a:t>
            </a:r>
            <a:endParaRPr lang="en-US" sz="2200" dirty="0" smtClean="0"/>
          </a:p>
          <a:p>
            <a:pPr marL="228600" lvl="1">
              <a:lnSpc>
                <a:spcPct val="100000"/>
              </a:lnSpc>
              <a:spcBef>
                <a:spcPts val="1000"/>
              </a:spcBef>
            </a:pPr>
            <a:r>
              <a:rPr lang="en-US" sz="2400" dirty="0"/>
              <a:t>Parks &amp; </a:t>
            </a:r>
            <a:r>
              <a:rPr lang="en-US" sz="2400" dirty="0" smtClean="0"/>
              <a:t>Rec</a:t>
            </a:r>
          </a:p>
          <a:p>
            <a:pPr marL="685800" lvl="2">
              <a:lnSpc>
                <a:spcPct val="100000"/>
              </a:lnSpc>
              <a:spcBef>
                <a:spcPts val="1000"/>
              </a:spcBef>
            </a:pPr>
            <a:r>
              <a:rPr lang="en-US" sz="2200" dirty="0" smtClean="0"/>
              <a:t>Miller Trail </a:t>
            </a:r>
            <a:r>
              <a:rPr lang="en-US" sz="2200" dirty="0" smtClean="0"/>
              <a:t>Fence ($10,000)</a:t>
            </a:r>
            <a:endParaRPr lang="en-US" sz="2200" dirty="0"/>
          </a:p>
          <a:p>
            <a:pPr lvl="1"/>
            <a:endParaRPr lang="en-US" dirty="0"/>
          </a:p>
        </p:txBody>
      </p:sp>
      <p:sp>
        <p:nvSpPr>
          <p:cNvPr id="4" name="Content Placeholder 3"/>
          <p:cNvSpPr>
            <a:spLocks noGrp="1"/>
          </p:cNvSpPr>
          <p:nvPr>
            <p:ph sz="half" idx="2"/>
          </p:nvPr>
        </p:nvSpPr>
        <p:spPr/>
        <p:txBody>
          <a:bodyPr>
            <a:normAutofit fontScale="85000" lnSpcReduction="20000"/>
          </a:bodyPr>
          <a:lstStyle/>
          <a:p>
            <a:r>
              <a:rPr lang="en-US" dirty="0" smtClean="0"/>
              <a:t>Public Works:</a:t>
            </a:r>
          </a:p>
          <a:p>
            <a:pPr lvl="1"/>
            <a:r>
              <a:rPr lang="en-US" dirty="0" smtClean="0"/>
              <a:t>New plow </a:t>
            </a:r>
            <a:r>
              <a:rPr lang="en-US" dirty="0" smtClean="0"/>
              <a:t>truck ($50,000)</a:t>
            </a:r>
            <a:endParaRPr lang="en-US" dirty="0" smtClean="0"/>
          </a:p>
          <a:p>
            <a:pPr lvl="1"/>
            <a:r>
              <a:rPr lang="en-US" dirty="0" smtClean="0"/>
              <a:t>Refurb 2008 plow </a:t>
            </a:r>
            <a:r>
              <a:rPr lang="en-US" dirty="0" smtClean="0"/>
              <a:t>truck ($15,000)</a:t>
            </a:r>
            <a:endParaRPr lang="en-US" dirty="0" smtClean="0"/>
          </a:p>
          <a:p>
            <a:pPr lvl="1"/>
            <a:r>
              <a:rPr lang="en-US" dirty="0" smtClean="0"/>
              <a:t>20 ton </a:t>
            </a:r>
            <a:r>
              <a:rPr lang="en-US" dirty="0" smtClean="0"/>
              <a:t>Trailer ($24,000)</a:t>
            </a:r>
            <a:endParaRPr lang="en-US" dirty="0" smtClean="0"/>
          </a:p>
          <a:p>
            <a:pPr lvl="1"/>
            <a:r>
              <a:rPr lang="en-US" dirty="0" smtClean="0"/>
              <a:t>Excavator ($111,000)</a:t>
            </a:r>
            <a:endParaRPr lang="en-US" dirty="0" smtClean="0"/>
          </a:p>
          <a:p>
            <a:pPr lvl="1"/>
            <a:r>
              <a:rPr lang="en-US" dirty="0" smtClean="0"/>
              <a:t>Annual </a:t>
            </a:r>
            <a:r>
              <a:rPr lang="en-US" dirty="0" smtClean="0"/>
              <a:t>Paving ($475,000)</a:t>
            </a:r>
            <a:endParaRPr lang="en-US" dirty="0" smtClean="0"/>
          </a:p>
          <a:p>
            <a:pPr lvl="1"/>
            <a:r>
              <a:rPr lang="en-US" dirty="0" smtClean="0"/>
              <a:t>Street Light </a:t>
            </a:r>
            <a:r>
              <a:rPr lang="en-US" dirty="0" smtClean="0"/>
              <a:t>controls x2 ($40,000)</a:t>
            </a:r>
            <a:endParaRPr lang="en-US" dirty="0" smtClean="0"/>
          </a:p>
          <a:p>
            <a:pPr lvl="1"/>
            <a:r>
              <a:rPr lang="en-US" dirty="0" smtClean="0"/>
              <a:t>Guardrails ($10,000)</a:t>
            </a:r>
            <a:endParaRPr lang="en-US" dirty="0" smtClean="0"/>
          </a:p>
          <a:p>
            <a:pPr lvl="1"/>
            <a:r>
              <a:rPr lang="en-US" dirty="0" smtClean="0"/>
              <a:t>Sidewalk </a:t>
            </a:r>
            <a:r>
              <a:rPr lang="en-US" dirty="0" smtClean="0"/>
              <a:t>paving ($10,000)</a:t>
            </a:r>
            <a:endParaRPr lang="en-US" dirty="0" smtClean="0"/>
          </a:p>
          <a:p>
            <a:pPr marL="228600" lvl="1">
              <a:spcBef>
                <a:spcPts val="1000"/>
              </a:spcBef>
            </a:pPr>
            <a:r>
              <a:rPr lang="en-US" sz="2400" dirty="0"/>
              <a:t>Solid Waste</a:t>
            </a:r>
            <a:r>
              <a:rPr lang="en-US" sz="2400" dirty="0" smtClean="0"/>
              <a:t>:</a:t>
            </a:r>
          </a:p>
          <a:p>
            <a:pPr marL="685800" lvl="2">
              <a:spcBef>
                <a:spcPts val="1000"/>
              </a:spcBef>
            </a:pPr>
            <a:r>
              <a:rPr lang="en-US" sz="2200" dirty="0" smtClean="0"/>
              <a:t>Forklift ($35,000)</a:t>
            </a:r>
            <a:endParaRPr lang="en-US" sz="2200" dirty="0" smtClean="0"/>
          </a:p>
        </p:txBody>
      </p:sp>
    </p:spTree>
    <p:extLst>
      <p:ext uri="{BB962C8B-B14F-4D97-AF65-F5344CB8AC3E}">
        <p14:creationId xmlns:p14="http://schemas.microsoft.com/office/powerpoint/2010/main" val="690296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FY22 CIP Highlights (cont.)</a:t>
            </a:r>
            <a:endParaRPr lang="en-US" dirty="0"/>
          </a:p>
        </p:txBody>
      </p:sp>
      <p:sp>
        <p:nvSpPr>
          <p:cNvPr id="3" name="Content Placeholder 2"/>
          <p:cNvSpPr>
            <a:spLocks noGrp="1"/>
          </p:cNvSpPr>
          <p:nvPr>
            <p:ph sz="half" idx="1"/>
          </p:nvPr>
        </p:nvSpPr>
        <p:spPr/>
        <p:txBody>
          <a:bodyPr>
            <a:normAutofit fontScale="77500" lnSpcReduction="20000"/>
          </a:bodyPr>
          <a:lstStyle/>
          <a:p>
            <a:pPr marL="228600" lvl="1">
              <a:spcBef>
                <a:spcPts val="1000"/>
              </a:spcBef>
            </a:pPr>
            <a:r>
              <a:rPr lang="en-US" sz="2400" dirty="0" smtClean="0"/>
              <a:t>Town Buildings</a:t>
            </a:r>
          </a:p>
          <a:p>
            <a:pPr marL="685800" lvl="2">
              <a:spcBef>
                <a:spcPts val="1000"/>
              </a:spcBef>
            </a:pPr>
            <a:r>
              <a:rPr lang="en-US" sz="2200" dirty="0" smtClean="0"/>
              <a:t>Library Heating/Cooling </a:t>
            </a:r>
            <a:r>
              <a:rPr lang="en-US" sz="2200" dirty="0" smtClean="0"/>
              <a:t>pumps ($17,200)</a:t>
            </a:r>
            <a:endParaRPr lang="en-US" sz="2200" dirty="0" smtClean="0"/>
          </a:p>
          <a:p>
            <a:pPr marL="685800" lvl="2">
              <a:spcBef>
                <a:spcPts val="1000"/>
              </a:spcBef>
            </a:pPr>
            <a:r>
              <a:rPr lang="en-US" sz="2200" dirty="0" smtClean="0"/>
              <a:t>Re-pitch Roof – Transfer </a:t>
            </a:r>
            <a:r>
              <a:rPr lang="en-US" sz="2200" dirty="0" smtClean="0"/>
              <a:t>Station ($55,000)</a:t>
            </a:r>
            <a:endParaRPr lang="en-US" sz="2200" dirty="0" smtClean="0"/>
          </a:p>
          <a:p>
            <a:pPr marL="685800" lvl="2">
              <a:spcBef>
                <a:spcPts val="1000"/>
              </a:spcBef>
            </a:pPr>
            <a:r>
              <a:rPr lang="en-US" sz="2200" dirty="0" smtClean="0"/>
              <a:t>Generator – PW </a:t>
            </a:r>
            <a:r>
              <a:rPr lang="en-US" sz="2200" dirty="0" smtClean="0"/>
              <a:t>Garage ($40,000)</a:t>
            </a:r>
            <a:endParaRPr lang="en-US" sz="2200" dirty="0" smtClean="0"/>
          </a:p>
          <a:p>
            <a:pPr marL="685800" lvl="2">
              <a:spcBef>
                <a:spcPts val="1000"/>
              </a:spcBef>
            </a:pPr>
            <a:r>
              <a:rPr lang="en-US" sz="2200" dirty="0" smtClean="0"/>
              <a:t>Generator – Lisbon Falls Fire </a:t>
            </a:r>
            <a:r>
              <a:rPr lang="en-US" sz="2200" dirty="0" smtClean="0"/>
              <a:t>Station ($15,000)</a:t>
            </a:r>
            <a:endParaRPr lang="en-US" sz="2200" dirty="0" smtClean="0"/>
          </a:p>
          <a:p>
            <a:pPr marL="685800" lvl="2">
              <a:spcBef>
                <a:spcPts val="1000"/>
              </a:spcBef>
            </a:pPr>
            <a:r>
              <a:rPr lang="en-US" sz="2200" dirty="0" smtClean="0"/>
              <a:t>Generator – ET Smith Fire </a:t>
            </a:r>
            <a:r>
              <a:rPr lang="en-US" sz="2200" dirty="0" smtClean="0"/>
              <a:t>Station ($15,000)</a:t>
            </a:r>
            <a:endParaRPr lang="en-US" sz="2200" dirty="0" smtClean="0"/>
          </a:p>
          <a:p>
            <a:pPr marL="685800" lvl="2">
              <a:spcBef>
                <a:spcPts val="1000"/>
              </a:spcBef>
            </a:pPr>
            <a:r>
              <a:rPr lang="en-US" sz="2200" dirty="0" smtClean="0"/>
              <a:t>Boiler – Lisbon Falls Fire </a:t>
            </a:r>
            <a:r>
              <a:rPr lang="en-US" sz="2200" dirty="0" smtClean="0"/>
              <a:t>Station ($26,780)</a:t>
            </a:r>
            <a:endParaRPr lang="en-US" sz="2200" dirty="0" smtClean="0"/>
          </a:p>
          <a:p>
            <a:pPr marL="685800" lvl="2">
              <a:spcBef>
                <a:spcPts val="1000"/>
              </a:spcBef>
            </a:pPr>
            <a:r>
              <a:rPr lang="en-US" sz="2200" dirty="0" smtClean="0"/>
              <a:t>Electrical Work – Lisbon Falls Fire </a:t>
            </a:r>
            <a:r>
              <a:rPr lang="en-US" sz="2200" dirty="0" smtClean="0"/>
              <a:t>Station ($14,000)</a:t>
            </a:r>
            <a:endParaRPr lang="en-US" sz="2200" dirty="0"/>
          </a:p>
        </p:txBody>
      </p:sp>
      <p:sp>
        <p:nvSpPr>
          <p:cNvPr id="4" name="Content Placeholder 3"/>
          <p:cNvSpPr>
            <a:spLocks noGrp="1"/>
          </p:cNvSpPr>
          <p:nvPr>
            <p:ph sz="half" idx="2"/>
          </p:nvPr>
        </p:nvSpPr>
        <p:spPr/>
        <p:txBody>
          <a:bodyPr>
            <a:normAutofit fontScale="77500" lnSpcReduction="20000"/>
          </a:bodyPr>
          <a:lstStyle/>
          <a:p>
            <a:r>
              <a:rPr lang="en-US" dirty="0" smtClean="0"/>
              <a:t>Town Office Admin:</a:t>
            </a:r>
          </a:p>
          <a:p>
            <a:pPr lvl="1"/>
            <a:r>
              <a:rPr lang="en-US" dirty="0" smtClean="0"/>
              <a:t>Clerk Records </a:t>
            </a:r>
            <a:r>
              <a:rPr lang="en-US" dirty="0" smtClean="0"/>
              <a:t>Restoration ($13,750)</a:t>
            </a:r>
            <a:endParaRPr lang="en-US" dirty="0" smtClean="0"/>
          </a:p>
          <a:p>
            <a:pPr lvl="1"/>
            <a:r>
              <a:rPr lang="en-US" dirty="0" smtClean="0"/>
              <a:t>Assessing – </a:t>
            </a:r>
            <a:r>
              <a:rPr lang="en-US" dirty="0" smtClean="0"/>
              <a:t>Revaluation ($30,000)</a:t>
            </a:r>
            <a:endParaRPr lang="en-US" dirty="0" smtClean="0"/>
          </a:p>
          <a:p>
            <a:pPr marL="228600" lvl="1">
              <a:spcBef>
                <a:spcPts val="1000"/>
              </a:spcBef>
            </a:pPr>
            <a:r>
              <a:rPr lang="en-US" sz="2400" dirty="0"/>
              <a:t>Technology</a:t>
            </a:r>
            <a:r>
              <a:rPr lang="en-US" sz="2400" dirty="0" smtClean="0"/>
              <a:t>:</a:t>
            </a:r>
          </a:p>
          <a:p>
            <a:pPr marL="685800" lvl="2">
              <a:spcBef>
                <a:spcPts val="1000"/>
              </a:spcBef>
            </a:pPr>
            <a:r>
              <a:rPr lang="en-US" sz="2200" dirty="0" smtClean="0"/>
              <a:t>Server – Town </a:t>
            </a:r>
            <a:r>
              <a:rPr lang="en-US" sz="2200" dirty="0" smtClean="0"/>
              <a:t>Office ($19,000)</a:t>
            </a:r>
          </a:p>
          <a:p>
            <a:pPr marL="685800" lvl="2">
              <a:spcBef>
                <a:spcPts val="1000"/>
              </a:spcBef>
            </a:pPr>
            <a:r>
              <a:rPr lang="en-US" sz="2200" dirty="0" smtClean="0"/>
              <a:t>Cruiser Laptops – Police ($32,000)</a:t>
            </a:r>
            <a:endParaRPr lang="en-US" sz="2200" dirty="0" smtClean="0"/>
          </a:p>
          <a:p>
            <a:r>
              <a:rPr lang="en-US" dirty="0"/>
              <a:t>WWTP:</a:t>
            </a:r>
          </a:p>
          <a:p>
            <a:pPr lvl="1"/>
            <a:r>
              <a:rPr lang="en-US" dirty="0"/>
              <a:t>Ford </a:t>
            </a:r>
            <a:r>
              <a:rPr lang="en-US" dirty="0" smtClean="0"/>
              <a:t>F-250 ($50,000)</a:t>
            </a:r>
            <a:endParaRPr lang="en-US" dirty="0"/>
          </a:p>
          <a:p>
            <a:pPr lvl="1"/>
            <a:r>
              <a:rPr lang="en-US" dirty="0" err="1"/>
              <a:t>Isco</a:t>
            </a:r>
            <a:r>
              <a:rPr lang="en-US" dirty="0"/>
              <a:t> 5800 </a:t>
            </a:r>
            <a:r>
              <a:rPr lang="en-US" dirty="0" smtClean="0"/>
              <a:t>Samplers ($15,000)</a:t>
            </a:r>
            <a:endParaRPr lang="en-US" dirty="0"/>
          </a:p>
          <a:p>
            <a:pPr lvl="1"/>
            <a:r>
              <a:rPr lang="en-US" dirty="0" err="1"/>
              <a:t>Wemco</a:t>
            </a:r>
            <a:r>
              <a:rPr lang="en-US" dirty="0"/>
              <a:t> Torque </a:t>
            </a:r>
            <a:r>
              <a:rPr lang="en-US" dirty="0" err="1" smtClean="0"/>
              <a:t>flowpumps</a:t>
            </a:r>
            <a:r>
              <a:rPr lang="en-US" dirty="0" smtClean="0"/>
              <a:t> ($70,000)</a:t>
            </a:r>
            <a:endParaRPr lang="en-US" dirty="0"/>
          </a:p>
          <a:p>
            <a:pPr lvl="1"/>
            <a:r>
              <a:rPr lang="en-US" dirty="0"/>
              <a:t>RACO auto </a:t>
            </a:r>
            <a:r>
              <a:rPr lang="en-US" dirty="0" smtClean="0"/>
              <a:t>dialers ($15,000)</a:t>
            </a:r>
            <a:endParaRPr lang="en-US" dirty="0"/>
          </a:p>
          <a:p>
            <a:pPr lvl="1"/>
            <a:r>
              <a:rPr lang="en-US" dirty="0" smtClean="0"/>
              <a:t>Centrifuge ($500,000)</a:t>
            </a:r>
            <a:endParaRPr lang="en-US" dirty="0"/>
          </a:p>
          <a:p>
            <a:pPr marL="457200" lvl="2" indent="0">
              <a:spcBef>
                <a:spcPts val="1000"/>
              </a:spcBef>
              <a:buNone/>
            </a:pPr>
            <a:endParaRPr lang="en-US" sz="2200" dirty="0"/>
          </a:p>
          <a:p>
            <a:pPr lvl="1"/>
            <a:endParaRPr lang="en-US" dirty="0" smtClean="0"/>
          </a:p>
          <a:p>
            <a:pPr lvl="1"/>
            <a:endParaRPr lang="en-US" dirty="0"/>
          </a:p>
          <a:p>
            <a:pPr marL="457200" lvl="1" indent="0">
              <a:buNone/>
            </a:pPr>
            <a:endParaRPr lang="en-US" dirty="0"/>
          </a:p>
        </p:txBody>
      </p:sp>
    </p:spTree>
    <p:extLst>
      <p:ext uri="{BB962C8B-B14F-4D97-AF65-F5344CB8AC3E}">
        <p14:creationId xmlns:p14="http://schemas.microsoft.com/office/powerpoint/2010/main" val="376033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Final Notes</a:t>
            </a:r>
            <a:endParaRPr lang="en-US" dirty="0"/>
          </a:p>
        </p:txBody>
      </p:sp>
      <p:sp>
        <p:nvSpPr>
          <p:cNvPr id="5" name="Content Placeholder 4"/>
          <p:cNvSpPr>
            <a:spLocks noGrp="1"/>
          </p:cNvSpPr>
          <p:nvPr>
            <p:ph idx="1"/>
          </p:nvPr>
        </p:nvSpPr>
        <p:spPr/>
        <p:txBody>
          <a:bodyPr/>
          <a:lstStyle/>
          <a:p>
            <a:r>
              <a:rPr lang="en-US" dirty="0" smtClean="0"/>
              <a:t>The amounts for CIP for each department coincides with the Department asks (Initial Budget) presented the previous week (3/16/2021). </a:t>
            </a:r>
            <a:endParaRPr lang="en-US" dirty="0"/>
          </a:p>
          <a:p>
            <a:pPr lvl="1"/>
            <a:r>
              <a:rPr lang="en-US" dirty="0" smtClean="0"/>
              <a:t>The funding source of Op. Budget is a reflection of this. </a:t>
            </a:r>
          </a:p>
          <a:p>
            <a:pPr marL="228600" lvl="1">
              <a:spcBef>
                <a:spcPts val="1000"/>
              </a:spcBef>
            </a:pPr>
            <a:r>
              <a:rPr lang="en-US" sz="2400" dirty="0"/>
              <a:t>The difference between the Initial Budget and the Managerial Budget represents the change in funding source. </a:t>
            </a:r>
            <a:endParaRPr lang="en-US" sz="2400" dirty="0" smtClean="0"/>
          </a:p>
          <a:p>
            <a:pPr marL="685800" lvl="2">
              <a:spcBef>
                <a:spcPts val="1000"/>
              </a:spcBef>
            </a:pPr>
            <a:r>
              <a:rPr lang="en-US" sz="2200" dirty="0" smtClean="0"/>
              <a:t>i.e. Unassigned Fund Balance </a:t>
            </a:r>
            <a:endParaRPr lang="en-US" sz="2200" dirty="0"/>
          </a:p>
          <a:p>
            <a:pPr marL="228600" lvl="1">
              <a:spcBef>
                <a:spcPts val="1000"/>
              </a:spcBef>
            </a:pPr>
            <a:r>
              <a:rPr lang="en-US" sz="2400" dirty="0"/>
              <a:t>Department Heads will be discussing their capital needs further in depth during their individual budget presentations. </a:t>
            </a:r>
          </a:p>
          <a:p>
            <a:pPr marL="457200" lvl="1" indent="0">
              <a:buNone/>
            </a:pPr>
            <a:endParaRPr lang="en-US" dirty="0"/>
          </a:p>
          <a:p>
            <a:pPr lvl="1"/>
            <a:endParaRPr lang="en-US" dirty="0"/>
          </a:p>
        </p:txBody>
      </p:sp>
    </p:spTree>
    <p:extLst>
      <p:ext uri="{BB962C8B-B14F-4D97-AF65-F5344CB8AC3E}">
        <p14:creationId xmlns:p14="http://schemas.microsoft.com/office/powerpoint/2010/main" val="857376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a:t>
            </a:r>
            <a:endParaRPr lang="en-US" dirty="0"/>
          </a:p>
        </p:txBody>
      </p:sp>
    </p:spTree>
    <p:extLst>
      <p:ext uri="{BB962C8B-B14F-4D97-AF65-F5344CB8AC3E}">
        <p14:creationId xmlns:p14="http://schemas.microsoft.com/office/powerpoint/2010/main" val="207288331"/>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406</TotalTime>
  <Words>979</Words>
  <Application>Microsoft Office PowerPoint</Application>
  <PresentationFormat>Widescreen</PresentationFormat>
  <Paragraphs>89</Paragraphs>
  <Slides>13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Trebuchet MS</vt:lpstr>
      <vt:lpstr>Berlin</vt:lpstr>
      <vt:lpstr>Town of Lisbon</vt:lpstr>
      <vt:lpstr>Introduction</vt:lpstr>
      <vt:lpstr>About the Plan</vt:lpstr>
      <vt:lpstr>What is a Capital Improvement?</vt:lpstr>
      <vt:lpstr>Town of Lisbon CIP</vt:lpstr>
      <vt:lpstr>Town of Lisbon Summary – 5 Year CIP</vt:lpstr>
      <vt:lpstr>Town of Lisbon Summary – 10 Year CIP</vt:lpstr>
      <vt:lpstr>Debt Structure – 5 Year </vt:lpstr>
      <vt:lpstr>Debt Structure – 10 Year</vt:lpstr>
      <vt:lpstr>FY22 CIP Highlights (all departments)</vt:lpstr>
      <vt:lpstr>FY22 CIP Highlights (cont.)</vt:lpstr>
      <vt:lpstr>Final Notes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 of Lisbon</dc:title>
  <dc:creator>Kayla Tierney</dc:creator>
  <cp:lastModifiedBy>Kayla Tierney</cp:lastModifiedBy>
  <cp:revision>39</cp:revision>
  <dcterms:created xsi:type="dcterms:W3CDTF">2021-03-12T18:35:46Z</dcterms:created>
  <dcterms:modified xsi:type="dcterms:W3CDTF">2021-03-23T21:44:59Z</dcterms:modified>
</cp:coreProperties>
</file>