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7" r:id="rId3"/>
    <p:sldId id="258" r:id="rId4"/>
    <p:sldId id="259" r:id="rId5"/>
    <p:sldId id="260" r:id="rId6"/>
    <p:sldId id="269" r:id="rId7"/>
    <p:sldId id="268" r:id="rId8"/>
    <p:sldId id="264" r:id="rId9"/>
    <p:sldId id="261" r:id="rId10"/>
    <p:sldId id="265" r:id="rId11"/>
    <p:sldId id="266" r:id="rId12"/>
    <p:sldId id="267" r:id="rId13"/>
    <p:sldId id="262" r:id="rId14"/>
  </p:sldIdLst>
  <p:sldSz cx="12192000" cy="6858000"/>
  <p:notesSz cx="7010400"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1" d="100"/>
          <a:sy n="81" d="100"/>
        </p:scale>
        <p:origin x="282" y="9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340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938" y="0"/>
            <a:ext cx="3037840" cy="463407"/>
          </a:xfrm>
          <a:prstGeom prst="rect">
            <a:avLst/>
          </a:prstGeom>
        </p:spPr>
        <p:txBody>
          <a:bodyPr vert="horz" lIns="91440" tIns="45720" rIns="91440" bIns="45720" rtlCol="0"/>
          <a:lstStyle>
            <a:lvl1pPr algn="r">
              <a:defRPr sz="1200"/>
            </a:lvl1pPr>
          </a:lstStyle>
          <a:p>
            <a:fld id="{13361641-1D4A-491E-B2B6-AF57DF7D272E}" type="datetimeFigureOut">
              <a:rPr lang="en-US" smtClean="0"/>
              <a:t>6/22/2021</a:t>
            </a:fld>
            <a:endParaRPr lang="en-US"/>
          </a:p>
        </p:txBody>
      </p:sp>
      <p:sp>
        <p:nvSpPr>
          <p:cNvPr id="4" name="Slide Image Placeholder 3"/>
          <p:cNvSpPr>
            <a:spLocks noGrp="1" noRot="1" noChangeAspect="1"/>
          </p:cNvSpPr>
          <p:nvPr>
            <p:ph type="sldImg" idx="2"/>
          </p:nvPr>
        </p:nvSpPr>
        <p:spPr>
          <a:xfrm>
            <a:off x="735013" y="1154113"/>
            <a:ext cx="5540375" cy="31162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040" y="4444861"/>
            <a:ext cx="5608320" cy="3636705"/>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9"/>
            <a:ext cx="3037840" cy="46340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72669"/>
            <a:ext cx="3037840" cy="463406"/>
          </a:xfrm>
          <a:prstGeom prst="rect">
            <a:avLst/>
          </a:prstGeom>
        </p:spPr>
        <p:txBody>
          <a:bodyPr vert="horz" lIns="91440" tIns="45720" rIns="91440" bIns="45720" rtlCol="0" anchor="b"/>
          <a:lstStyle>
            <a:lvl1pPr algn="r">
              <a:defRPr sz="1200"/>
            </a:lvl1pPr>
          </a:lstStyle>
          <a:p>
            <a:fld id="{10F60EB4-0AA8-4FE1-90BC-B76EBBE95EF2}" type="slidenum">
              <a:rPr lang="en-US" smtClean="0"/>
              <a:t>‹#›</a:t>
            </a:fld>
            <a:endParaRPr lang="en-US"/>
          </a:p>
        </p:txBody>
      </p:sp>
    </p:spTree>
    <p:extLst>
      <p:ext uri="{BB962C8B-B14F-4D97-AF65-F5344CB8AC3E}">
        <p14:creationId xmlns:p14="http://schemas.microsoft.com/office/powerpoint/2010/main" val="40463387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99D3DBB-253B-43D5-81EC-28A14165864A}" type="datetimeFigureOut">
              <a:rPr lang="en-US" smtClean="0"/>
              <a:t>6/22/2021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1489780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99D3DBB-253B-43D5-81EC-28A14165864A}" type="datetimeFigureOut">
              <a:rPr lang="en-US" smtClean="0"/>
              <a:t>6/22/2021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2726392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99D3DBB-253B-43D5-81EC-28A14165864A}" type="datetimeFigureOut">
              <a:rPr lang="en-US" smtClean="0"/>
              <a:t>6/22/2021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1688433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99D3DBB-253B-43D5-81EC-28A14165864A}" type="datetimeFigureOut">
              <a:rPr lang="en-US" smtClean="0"/>
              <a:t>6/22/2021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4064139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99D3DBB-253B-43D5-81EC-28A14165864A}" type="datetimeFigureOut">
              <a:rPr lang="en-US" smtClean="0"/>
              <a:t>6/22/2021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34741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99D3DBB-253B-43D5-81EC-28A14165864A}" type="datetimeFigureOut">
              <a:rPr lang="en-US" smtClean="0"/>
              <a:t>6/22/2021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3308279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899D3DBB-253B-43D5-81EC-28A14165864A}" type="datetimeFigureOut">
              <a:rPr lang="en-US" smtClean="0"/>
              <a:t>6/22/2021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84567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99D3DBB-253B-43D5-81EC-28A14165864A}" type="datetimeFigureOut">
              <a:rPr lang="en-US" smtClean="0"/>
              <a:t>6/22/2021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963195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99D3DBB-253B-43D5-81EC-28A14165864A}" type="datetimeFigureOut">
              <a:rPr lang="en-US" smtClean="0"/>
              <a:t>6/22/2021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2601112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99D3DBB-253B-43D5-81EC-28A14165864A}" type="datetimeFigureOut">
              <a:rPr lang="en-US" smtClean="0"/>
              <a:t>6/22/2021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4281322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99D3DBB-253B-43D5-81EC-28A14165864A}" type="datetimeFigureOut">
              <a:rPr lang="en-US" smtClean="0"/>
              <a:t>6/22/2021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12159047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99D3DBB-253B-43D5-81EC-28A14165864A}" type="datetimeFigureOut">
              <a:rPr lang="en-US" smtClean="0"/>
              <a:t>6/22/2021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B1834E53-DCE9-4F53-95B5-1147261CAB02}" type="slidenum">
              <a:rPr lang="en-US" smtClean="0"/>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35911551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99D3DBB-253B-43D5-81EC-28A14165864A}" type="datetimeFigureOut">
              <a:rPr lang="en-US" smtClean="0"/>
              <a:t>6/22/2021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6237901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899D3DBB-253B-43D5-81EC-28A14165864A}" type="datetimeFigureOut">
              <a:rPr lang="en-US" smtClean="0"/>
              <a:t>6/22/2021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38160713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899D3DBB-253B-43D5-81EC-28A14165864A}" type="datetimeFigureOut">
              <a:rPr lang="en-US" smtClean="0"/>
              <a:t>6/22/2021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19746649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99D3DBB-253B-43D5-81EC-28A14165864A}" type="datetimeFigureOut">
              <a:rPr lang="en-US" smtClean="0"/>
              <a:t>6/22/2021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13511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899D3DBB-253B-43D5-81EC-28A14165864A}" type="datetimeFigureOut">
              <a:rPr lang="en-US" smtClean="0"/>
              <a:t>6/22/2021</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B1834E53-DCE9-4F53-95B5-1147261CAB02}" type="slidenum">
              <a:rPr lang="en-US" smtClean="0"/>
              <a:t>‹#›</a:t>
            </a:fld>
            <a:endParaRPr lang="en-US"/>
          </a:p>
        </p:txBody>
      </p:sp>
    </p:spTree>
    <p:extLst>
      <p:ext uri="{BB962C8B-B14F-4D97-AF65-F5344CB8AC3E}">
        <p14:creationId xmlns:p14="http://schemas.microsoft.com/office/powerpoint/2010/main" val="1506673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99D3DBB-253B-43D5-81EC-28A14165864A}" type="datetimeFigureOut">
              <a:rPr lang="en-US" smtClean="0"/>
              <a:t>6/22/2021</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B1834E53-DCE9-4F53-95B5-1147261CAB02}" type="slidenum">
              <a:rPr lang="en-US" smtClean="0"/>
              <a:t>‹#›</a:t>
            </a:fld>
            <a:endParaRPr lang="en-US"/>
          </a:p>
        </p:txBody>
      </p:sp>
    </p:spTree>
    <p:extLst>
      <p:ext uri="{BB962C8B-B14F-4D97-AF65-F5344CB8AC3E}">
        <p14:creationId xmlns:p14="http://schemas.microsoft.com/office/powerpoint/2010/main" val="107789279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newords.municode.com/readordinance.aspx?ordinanceid=819177&amp;datasource=ordbank"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881294"/>
            <a:ext cx="9144000" cy="1012363"/>
          </a:xfrm>
        </p:spPr>
        <p:txBody>
          <a:bodyPr/>
          <a:lstStyle/>
          <a:p>
            <a:r>
              <a:rPr lang="en-US" dirty="0" smtClean="0"/>
              <a:t>Town of Lisbon</a:t>
            </a:r>
            <a:endParaRPr lang="en-US" dirty="0"/>
          </a:p>
        </p:txBody>
      </p:sp>
      <p:sp>
        <p:nvSpPr>
          <p:cNvPr id="3" name="Subtitle 2"/>
          <p:cNvSpPr>
            <a:spLocks noGrp="1"/>
          </p:cNvSpPr>
          <p:nvPr>
            <p:ph type="subTitle" idx="1"/>
          </p:nvPr>
        </p:nvSpPr>
        <p:spPr>
          <a:xfrm>
            <a:off x="1424247" y="4824009"/>
            <a:ext cx="9144000" cy="1655762"/>
          </a:xfrm>
        </p:spPr>
        <p:txBody>
          <a:bodyPr/>
          <a:lstStyle/>
          <a:p>
            <a:r>
              <a:rPr lang="en-US" dirty="0" smtClean="0"/>
              <a:t>Public Hearing: FY22 Municipal Budget </a:t>
            </a:r>
          </a:p>
          <a:p>
            <a:r>
              <a:rPr lang="en-US" dirty="0" smtClean="0"/>
              <a:t>Diane Barnes, Town Manager</a:t>
            </a:r>
          </a:p>
          <a:p>
            <a:r>
              <a:rPr lang="en-US" dirty="0" smtClean="0"/>
              <a:t>June 22, 2021</a:t>
            </a:r>
            <a:endParaRPr lang="en-US" dirty="0"/>
          </a:p>
        </p:txBody>
      </p:sp>
      <p:pic>
        <p:nvPicPr>
          <p:cNvPr id="4" name="Picture 3"/>
          <p:cNvPicPr>
            <a:picLocks noChangeAspect="1"/>
          </p:cNvPicPr>
          <p:nvPr/>
        </p:nvPicPr>
        <p:blipFill>
          <a:blip r:embed="rId2"/>
          <a:stretch>
            <a:fillRect/>
          </a:stretch>
        </p:blipFill>
        <p:spPr>
          <a:xfrm>
            <a:off x="3529796" y="2316163"/>
            <a:ext cx="4136962" cy="2326409"/>
          </a:xfrm>
          <a:prstGeom prst="rect">
            <a:avLst/>
          </a:prstGeom>
        </p:spPr>
      </p:pic>
    </p:spTree>
    <p:extLst>
      <p:ext uri="{BB962C8B-B14F-4D97-AF65-F5344CB8AC3E}">
        <p14:creationId xmlns:p14="http://schemas.microsoft.com/office/powerpoint/2010/main" val="2230356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260633" y="2262058"/>
            <a:ext cx="3617912" cy="305808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Budget Overview (Managerial) </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The March 16, 2021 Managerial FY2022 Municipal Budget request for the General Fund, was a total of $9,600,809.00 (excluding County Tax and local contribution to the School Department.</a:t>
            </a:r>
          </a:p>
          <a:p>
            <a:pPr lvl="1"/>
            <a:r>
              <a:rPr lang="en-US" dirty="0" smtClean="0"/>
              <a:t>Increase of $677,524.00 or 7.6% over the current FY21 budget of approximately $8,923,285.00</a:t>
            </a:r>
          </a:p>
          <a:p>
            <a:pPr lvl="1"/>
            <a:r>
              <a:rPr lang="en-US" dirty="0" smtClean="0"/>
              <a:t>In total, wages and benefits comprise 57.1% of the budget. </a:t>
            </a:r>
            <a:endParaRPr lang="en-US" dirty="0"/>
          </a:p>
        </p:txBody>
      </p:sp>
      <p:pic>
        <p:nvPicPr>
          <p:cNvPr id="6" name="Picture 5"/>
          <p:cNvPicPr>
            <a:picLocks noChangeAspect="1"/>
          </p:cNvPicPr>
          <p:nvPr/>
        </p:nvPicPr>
        <p:blipFill>
          <a:blip r:embed="rId2"/>
          <a:stretch>
            <a:fillRect/>
          </a:stretch>
        </p:blipFill>
        <p:spPr>
          <a:xfrm>
            <a:off x="6293176" y="2336873"/>
            <a:ext cx="3552825" cy="2876550"/>
          </a:xfrm>
          <a:prstGeom prst="rect">
            <a:avLst/>
          </a:prstGeom>
        </p:spPr>
      </p:pic>
    </p:spTree>
    <p:extLst>
      <p:ext uri="{BB962C8B-B14F-4D97-AF65-F5344CB8AC3E}">
        <p14:creationId xmlns:p14="http://schemas.microsoft.com/office/powerpoint/2010/main" val="6435672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168044" y="2443942"/>
            <a:ext cx="4126138" cy="327521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Budget Overview (cont.)</a:t>
            </a:r>
            <a:endParaRPr lang="en-US" dirty="0"/>
          </a:p>
        </p:txBody>
      </p:sp>
      <p:sp>
        <p:nvSpPr>
          <p:cNvPr id="3" name="Content Placeholder 2"/>
          <p:cNvSpPr>
            <a:spLocks noGrp="1"/>
          </p:cNvSpPr>
          <p:nvPr>
            <p:ph sz="half" idx="1"/>
          </p:nvPr>
        </p:nvSpPr>
        <p:spPr>
          <a:xfrm>
            <a:off x="680319" y="2336873"/>
            <a:ext cx="4797767" cy="3731418"/>
          </a:xfrm>
        </p:spPr>
        <p:txBody>
          <a:bodyPr>
            <a:normAutofit fontScale="85000" lnSpcReduction="10000"/>
          </a:bodyPr>
          <a:lstStyle/>
          <a:p>
            <a:r>
              <a:rPr lang="en-US" dirty="0"/>
              <a:t>Managerial FY2022 Municipal Budget </a:t>
            </a:r>
            <a:r>
              <a:rPr lang="en-US" dirty="0" smtClean="0"/>
              <a:t>Request (General Fund, not including County)</a:t>
            </a:r>
            <a:endParaRPr lang="en-US" dirty="0"/>
          </a:p>
          <a:p>
            <a:pPr lvl="1"/>
            <a:r>
              <a:rPr lang="en-US" dirty="0"/>
              <a:t>Total of $</a:t>
            </a:r>
            <a:r>
              <a:rPr lang="en-US" dirty="0" smtClean="0"/>
              <a:t>9,170,901 </a:t>
            </a:r>
            <a:r>
              <a:rPr lang="en-US" dirty="0"/>
              <a:t>for an increase of </a:t>
            </a:r>
            <a:r>
              <a:rPr lang="en-US" dirty="0" smtClean="0"/>
              <a:t>$247,616.00 </a:t>
            </a:r>
            <a:r>
              <a:rPr lang="en-US" dirty="0"/>
              <a:t>or </a:t>
            </a:r>
            <a:r>
              <a:rPr lang="en-US" dirty="0" smtClean="0"/>
              <a:t>2.7% </a:t>
            </a:r>
            <a:r>
              <a:rPr lang="en-US" dirty="0"/>
              <a:t>over the FY21 budget. </a:t>
            </a:r>
          </a:p>
          <a:p>
            <a:pPr lvl="2"/>
            <a:r>
              <a:rPr lang="en-US" dirty="0"/>
              <a:t>This excludes the County Tax and local contribution to the School Department. </a:t>
            </a:r>
          </a:p>
          <a:p>
            <a:pPr lvl="2"/>
            <a:r>
              <a:rPr lang="en-US" dirty="0"/>
              <a:t>In total, wages and benefits comprise </a:t>
            </a:r>
            <a:r>
              <a:rPr lang="en-US" dirty="0" smtClean="0"/>
              <a:t>59.4% </a:t>
            </a:r>
            <a:r>
              <a:rPr lang="en-US" dirty="0"/>
              <a:t>of the budget. </a:t>
            </a:r>
            <a:endParaRPr lang="en-US" dirty="0" smtClean="0"/>
          </a:p>
          <a:p>
            <a:pPr marL="914400" lvl="2" indent="0">
              <a:buNone/>
            </a:pPr>
            <a:endParaRPr lang="en-US" dirty="0"/>
          </a:p>
          <a:p>
            <a:r>
              <a:rPr lang="en-US" dirty="0" smtClean="0"/>
              <a:t>Total budgeted expenditures per the 2021-2022 Municipal Budget Resolution is: $9,974,121.00 (includes County Tax)</a:t>
            </a:r>
            <a:endParaRPr lang="en-US" dirty="0"/>
          </a:p>
        </p:txBody>
      </p:sp>
      <p:pic>
        <p:nvPicPr>
          <p:cNvPr id="4" name="Picture 3"/>
          <p:cNvPicPr>
            <a:picLocks noChangeAspect="1"/>
          </p:cNvPicPr>
          <p:nvPr/>
        </p:nvPicPr>
        <p:blipFill>
          <a:blip r:embed="rId2"/>
          <a:stretch>
            <a:fillRect/>
          </a:stretch>
        </p:blipFill>
        <p:spPr>
          <a:xfrm>
            <a:off x="6534843" y="2568806"/>
            <a:ext cx="3314700" cy="3067050"/>
          </a:xfrm>
          <a:prstGeom prst="rect">
            <a:avLst/>
          </a:prstGeom>
        </p:spPr>
      </p:pic>
    </p:spTree>
    <p:extLst>
      <p:ext uri="{BB962C8B-B14F-4D97-AF65-F5344CB8AC3E}">
        <p14:creationId xmlns:p14="http://schemas.microsoft.com/office/powerpoint/2010/main" val="29129257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Budget Components</a:t>
            </a:r>
            <a:endParaRPr lang="en-US" dirty="0"/>
          </a:p>
        </p:txBody>
      </p:sp>
      <p:sp>
        <p:nvSpPr>
          <p:cNvPr id="3" name="Content Placeholder 2"/>
          <p:cNvSpPr>
            <a:spLocks noGrp="1"/>
          </p:cNvSpPr>
          <p:nvPr>
            <p:ph idx="1"/>
          </p:nvPr>
        </p:nvSpPr>
        <p:spPr>
          <a:xfrm>
            <a:off x="605507" y="2162306"/>
            <a:ext cx="9294952" cy="888466"/>
          </a:xfrm>
        </p:spPr>
        <p:txBody>
          <a:bodyPr>
            <a:normAutofit lnSpcReduction="10000"/>
          </a:bodyPr>
          <a:lstStyle/>
          <a:p>
            <a:r>
              <a:rPr lang="en-US" sz="2000" dirty="0" smtClean="0"/>
              <a:t>The proposed Managerial FY 2022 Municipal Budget is for expenditures on an Organizational Level; Revenues will be at a later date. Each Organizational level includes multiple departments within the Town of Lisbon. </a:t>
            </a:r>
            <a:endParaRPr lang="en-US" sz="2000" dirty="0"/>
          </a:p>
        </p:txBody>
      </p:sp>
      <p:sp>
        <p:nvSpPr>
          <p:cNvPr id="5" name="TextBox 4"/>
          <p:cNvSpPr txBox="1"/>
          <p:nvPr/>
        </p:nvSpPr>
        <p:spPr>
          <a:xfrm>
            <a:off x="1351670" y="3250276"/>
            <a:ext cx="4330931" cy="3385542"/>
          </a:xfrm>
          <a:prstGeom prst="rect">
            <a:avLst/>
          </a:prstGeom>
          <a:noFill/>
        </p:spPr>
        <p:txBody>
          <a:bodyPr wrap="square" rtlCol="0">
            <a:spAutoFit/>
          </a:bodyPr>
          <a:lstStyle/>
          <a:p>
            <a:r>
              <a:rPr lang="en-US" sz="2000" dirty="0" smtClean="0"/>
              <a:t>Organizational Levels within the General Fund include:</a:t>
            </a:r>
          </a:p>
          <a:p>
            <a:pPr marL="285750" indent="-285750">
              <a:buFont typeface="Arial" panose="020B0604020202020204" pitchFamily="34" charset="0"/>
              <a:buChar char="•"/>
            </a:pPr>
            <a:r>
              <a:rPr lang="en-US" sz="2000" dirty="0" smtClean="0"/>
              <a:t>General Government</a:t>
            </a:r>
          </a:p>
          <a:p>
            <a:pPr marL="285750" indent="-285750">
              <a:buFont typeface="Arial" panose="020B0604020202020204" pitchFamily="34" charset="0"/>
              <a:buChar char="•"/>
            </a:pPr>
            <a:r>
              <a:rPr lang="en-US" sz="2000" dirty="0" smtClean="0"/>
              <a:t>Health &amp; Welfare</a:t>
            </a:r>
          </a:p>
          <a:p>
            <a:pPr marL="285750" indent="-285750">
              <a:buFont typeface="Arial" panose="020B0604020202020204" pitchFamily="34" charset="0"/>
              <a:buChar char="•"/>
            </a:pPr>
            <a:r>
              <a:rPr lang="en-US" sz="2000" dirty="0" smtClean="0"/>
              <a:t>Public Safety</a:t>
            </a:r>
          </a:p>
          <a:p>
            <a:pPr marL="285750" indent="-285750">
              <a:buFont typeface="Arial" panose="020B0604020202020204" pitchFamily="34" charset="0"/>
              <a:buChar char="•"/>
            </a:pPr>
            <a:r>
              <a:rPr lang="en-US" sz="2000" dirty="0" smtClean="0"/>
              <a:t>Public Works</a:t>
            </a:r>
          </a:p>
          <a:p>
            <a:pPr marL="285750" indent="-285750">
              <a:buFont typeface="Arial" panose="020B0604020202020204" pitchFamily="34" charset="0"/>
              <a:buChar char="•"/>
            </a:pPr>
            <a:r>
              <a:rPr lang="en-US" sz="2000" dirty="0" smtClean="0"/>
              <a:t>Culture &amp; Recreation</a:t>
            </a:r>
          </a:p>
          <a:p>
            <a:pPr marL="285750" indent="-285750">
              <a:buFont typeface="Arial" panose="020B0604020202020204" pitchFamily="34" charset="0"/>
              <a:buChar char="•"/>
            </a:pPr>
            <a:r>
              <a:rPr lang="en-US" sz="2000" dirty="0" smtClean="0"/>
              <a:t>Economic Development</a:t>
            </a:r>
          </a:p>
          <a:p>
            <a:pPr marL="285750" indent="-285750">
              <a:buFont typeface="Arial" panose="020B0604020202020204" pitchFamily="34" charset="0"/>
              <a:buChar char="•"/>
            </a:pPr>
            <a:r>
              <a:rPr lang="en-US" sz="2000" dirty="0" smtClean="0"/>
              <a:t>Intergovernmental</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a:p>
        </p:txBody>
      </p:sp>
      <p:sp>
        <p:nvSpPr>
          <p:cNvPr id="7" name="TextBox 6"/>
          <p:cNvSpPr txBox="1"/>
          <p:nvPr/>
        </p:nvSpPr>
        <p:spPr>
          <a:xfrm>
            <a:off x="6409113" y="3250276"/>
            <a:ext cx="3233651" cy="1477328"/>
          </a:xfrm>
          <a:prstGeom prst="rect">
            <a:avLst/>
          </a:prstGeom>
          <a:noFill/>
        </p:spPr>
        <p:txBody>
          <a:bodyPr wrap="square" rtlCol="0">
            <a:spAutoFit/>
          </a:bodyPr>
          <a:lstStyle/>
          <a:p>
            <a:r>
              <a:rPr lang="en-US" dirty="0"/>
              <a:t>Other organizational levels include: </a:t>
            </a:r>
          </a:p>
          <a:p>
            <a:pPr marL="742950" lvl="1" indent="-285750">
              <a:buFont typeface="Arial" panose="020B0604020202020204" pitchFamily="34" charset="0"/>
              <a:buChar char="•"/>
            </a:pPr>
            <a:r>
              <a:rPr lang="en-US" dirty="0"/>
              <a:t>Debt Service</a:t>
            </a:r>
          </a:p>
          <a:p>
            <a:pPr marL="742950" lvl="1" indent="-285750">
              <a:buFont typeface="Arial" panose="020B0604020202020204" pitchFamily="34" charset="0"/>
              <a:buChar char="•"/>
            </a:pPr>
            <a:r>
              <a:rPr lang="en-US" dirty="0"/>
              <a:t>Sewer</a:t>
            </a:r>
          </a:p>
          <a:p>
            <a:endParaRPr lang="en-US" dirty="0"/>
          </a:p>
        </p:txBody>
      </p:sp>
    </p:spTree>
    <p:extLst>
      <p:ext uri="{BB962C8B-B14F-4D97-AF65-F5344CB8AC3E}">
        <p14:creationId xmlns:p14="http://schemas.microsoft.com/office/powerpoint/2010/main" val="35133214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Budget Comparison</a:t>
            </a:r>
            <a:endParaRPr lang="en-US" dirty="0"/>
          </a:p>
        </p:txBody>
      </p:sp>
      <p:sp>
        <p:nvSpPr>
          <p:cNvPr id="8" name="Content Placeholder 7"/>
          <p:cNvSpPr>
            <a:spLocks noGrp="1"/>
          </p:cNvSpPr>
          <p:nvPr>
            <p:ph idx="1"/>
          </p:nvPr>
        </p:nvSpPr>
        <p:spPr/>
        <p:txBody>
          <a:bodyPr/>
          <a:lstStyle/>
          <a:p>
            <a:r>
              <a:rPr lang="en-US" dirty="0" smtClean="0"/>
              <a:t>The proposed Managerial Budget, showing a $247,616 or 2.7% increase over the current (FY21) budget.</a:t>
            </a:r>
          </a:p>
          <a:p>
            <a:pPr lvl="1"/>
            <a:r>
              <a:rPr lang="en-US" dirty="0" smtClean="0"/>
              <a:t> The current mil rate (FY21) is $23.10</a:t>
            </a:r>
          </a:p>
          <a:p>
            <a:r>
              <a:rPr lang="en-US" dirty="0" smtClean="0"/>
              <a:t>Covid-19 played a big role in the FY21 Budget process</a:t>
            </a:r>
          </a:p>
          <a:p>
            <a:pPr lvl="1"/>
            <a:r>
              <a:rPr lang="en-US" dirty="0" smtClean="0"/>
              <a:t>In effect, there were positions that were deferred to be filled.</a:t>
            </a:r>
          </a:p>
          <a:p>
            <a:pPr lvl="1"/>
            <a:r>
              <a:rPr lang="en-US" dirty="0" smtClean="0"/>
              <a:t>There were also capital improvements that were held off.</a:t>
            </a:r>
            <a:endParaRPr lang="en-US" dirty="0"/>
          </a:p>
          <a:p>
            <a:pPr marL="228600" lvl="1">
              <a:spcBef>
                <a:spcPts val="1000"/>
              </a:spcBef>
            </a:pPr>
            <a:r>
              <a:rPr lang="en-US" sz="2400" dirty="0" smtClean="0"/>
              <a:t>The FY22 Proposed Managerial Budget reflects the recovery of positions. The need for capital improvement purchases during FY22 will be fulfilled through Unassigned Fund Balance. </a:t>
            </a:r>
            <a:endParaRPr lang="en-US" sz="2400" dirty="0"/>
          </a:p>
        </p:txBody>
      </p:sp>
    </p:spTree>
    <p:extLst>
      <p:ext uri="{BB962C8B-B14F-4D97-AF65-F5344CB8AC3E}">
        <p14:creationId xmlns:p14="http://schemas.microsoft.com/office/powerpoint/2010/main" val="22976250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Budget Changes</a:t>
            </a:r>
            <a:endParaRPr lang="en-US" dirty="0"/>
          </a:p>
        </p:txBody>
      </p:sp>
      <p:sp>
        <p:nvSpPr>
          <p:cNvPr id="7" name="Rectangle 6"/>
          <p:cNvSpPr/>
          <p:nvPr/>
        </p:nvSpPr>
        <p:spPr>
          <a:xfrm>
            <a:off x="5131724" y="490451"/>
            <a:ext cx="5370022" cy="6276109"/>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2"/>
          <a:stretch>
            <a:fillRect/>
          </a:stretch>
        </p:blipFill>
        <p:spPr>
          <a:xfrm>
            <a:off x="5216410" y="570981"/>
            <a:ext cx="5200650" cy="6115050"/>
          </a:xfrm>
          <a:prstGeom prst="rect">
            <a:avLst/>
          </a:prstGeom>
        </p:spPr>
      </p:pic>
      <p:sp>
        <p:nvSpPr>
          <p:cNvPr id="8" name="TextBox 7"/>
          <p:cNvSpPr txBox="1"/>
          <p:nvPr/>
        </p:nvSpPr>
        <p:spPr>
          <a:xfrm>
            <a:off x="922713" y="2709949"/>
            <a:ext cx="3707476" cy="1754326"/>
          </a:xfrm>
          <a:prstGeom prst="rect">
            <a:avLst/>
          </a:prstGeom>
          <a:noFill/>
        </p:spPr>
        <p:txBody>
          <a:bodyPr wrap="square" rtlCol="0">
            <a:spAutoFit/>
          </a:bodyPr>
          <a:lstStyle/>
          <a:p>
            <a:r>
              <a:rPr lang="en-US" dirty="0" smtClean="0"/>
              <a:t>To the left is a listing of Budget Changes made since the March 16, 2021 budget presentation Council Meeting that reflect the current budget presented here tonight.</a:t>
            </a:r>
            <a:endParaRPr lang="en-US" dirty="0"/>
          </a:p>
        </p:txBody>
      </p:sp>
    </p:spTree>
    <p:extLst>
      <p:ext uri="{BB962C8B-B14F-4D97-AF65-F5344CB8AC3E}">
        <p14:creationId xmlns:p14="http://schemas.microsoft.com/office/powerpoint/2010/main" val="40429948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Budgeted Revenues</a:t>
            </a:r>
            <a:endParaRPr lang="en-US" dirty="0"/>
          </a:p>
        </p:txBody>
      </p:sp>
      <p:sp>
        <p:nvSpPr>
          <p:cNvPr id="3" name="Content Placeholder 2"/>
          <p:cNvSpPr>
            <a:spLocks noGrp="1"/>
          </p:cNvSpPr>
          <p:nvPr>
            <p:ph idx="1"/>
          </p:nvPr>
        </p:nvSpPr>
        <p:spPr>
          <a:xfrm>
            <a:off x="680321" y="2336873"/>
            <a:ext cx="9613861" cy="1079658"/>
          </a:xfrm>
        </p:spPr>
        <p:txBody>
          <a:bodyPr/>
          <a:lstStyle/>
          <a:p>
            <a:r>
              <a:rPr lang="en-US" dirty="0" smtClean="0"/>
              <a:t>Total FY22 Budgeted Revenue for the General Fund is $4,290,271</a:t>
            </a:r>
          </a:p>
          <a:p>
            <a:pPr lvl="1"/>
            <a:r>
              <a:rPr lang="en-US" dirty="0" smtClean="0"/>
              <a:t>This is a $897,412.00 increase or 26.5% increase from FY21 approved budgeted revenues. </a:t>
            </a:r>
            <a:endParaRPr lang="en-US" sz="2400" dirty="0"/>
          </a:p>
          <a:p>
            <a:pPr lvl="1"/>
            <a:endParaRPr lang="en-US" sz="2400" dirty="0"/>
          </a:p>
          <a:p>
            <a:pPr lvl="1"/>
            <a:endParaRPr lang="en-US" sz="2400" dirty="0"/>
          </a:p>
          <a:p>
            <a:pPr marL="457200" lvl="1" indent="0">
              <a:buNone/>
            </a:pPr>
            <a:endParaRPr lang="en-US" sz="2400" dirty="0" smtClean="0"/>
          </a:p>
        </p:txBody>
      </p:sp>
      <p:sp>
        <p:nvSpPr>
          <p:cNvPr id="4" name="TextBox 3"/>
          <p:cNvSpPr txBox="1"/>
          <p:nvPr/>
        </p:nvSpPr>
        <p:spPr>
          <a:xfrm>
            <a:off x="680321" y="3457573"/>
            <a:ext cx="9613861" cy="1200329"/>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Total FY22 Budgeted Revenue for the Sewer Fund is $1,442,072</a:t>
            </a:r>
          </a:p>
          <a:p>
            <a:pPr marL="742950" lvl="1" indent="-285750">
              <a:buFont typeface="Arial" panose="020B0604020202020204" pitchFamily="34" charset="0"/>
              <a:buChar char="•"/>
            </a:pPr>
            <a:r>
              <a:rPr lang="en-US" sz="2400" dirty="0" smtClean="0"/>
              <a:t>This is a $77,417.00 increase or 5.7% increase from FY21 approved budgeted revenues. </a:t>
            </a:r>
            <a:endParaRPr lang="en-US" sz="2400" dirty="0"/>
          </a:p>
        </p:txBody>
      </p:sp>
      <p:sp>
        <p:nvSpPr>
          <p:cNvPr id="5" name="TextBox 4"/>
          <p:cNvSpPr txBox="1"/>
          <p:nvPr/>
        </p:nvSpPr>
        <p:spPr>
          <a:xfrm>
            <a:off x="680321" y="4804756"/>
            <a:ext cx="9693963" cy="1200329"/>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The State Revenue Sharing projections published on the Office of the State Treasurer website as of May 7, 2021 is the amount included in the budgeted revenues above. </a:t>
            </a:r>
            <a:endParaRPr lang="en-US" sz="2400" dirty="0"/>
          </a:p>
        </p:txBody>
      </p:sp>
    </p:spTree>
    <p:extLst>
      <p:ext uri="{BB962C8B-B14F-4D97-AF65-F5344CB8AC3E}">
        <p14:creationId xmlns:p14="http://schemas.microsoft.com/office/powerpoint/2010/main" val="28075700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Fund </a:t>
            </a:r>
            <a:r>
              <a:rPr lang="en-US" dirty="0" smtClean="0"/>
              <a:t>Balance Policy</a:t>
            </a:r>
            <a:endParaRPr lang="en-US" dirty="0"/>
          </a:p>
        </p:txBody>
      </p:sp>
      <p:sp>
        <p:nvSpPr>
          <p:cNvPr id="10" name="Content Placeholder 9"/>
          <p:cNvSpPr>
            <a:spLocks noGrp="1"/>
          </p:cNvSpPr>
          <p:nvPr>
            <p:ph idx="1"/>
          </p:nvPr>
        </p:nvSpPr>
        <p:spPr/>
        <p:txBody>
          <a:bodyPr>
            <a:normAutofit fontScale="47500" lnSpcReduction="20000"/>
          </a:bodyPr>
          <a:lstStyle/>
          <a:p>
            <a:r>
              <a:rPr lang="en-US" dirty="0"/>
              <a:t>Sec. 86-1. - Fund balance policy. </a:t>
            </a:r>
          </a:p>
          <a:p>
            <a:r>
              <a:rPr lang="en-US" dirty="0"/>
              <a:t>(a)  The Town of Lisbon recognizes the importance of maintaining an appropriate level of undesignated fund balance. The town's unassigned GF fund balance serves a number of stabilizing purposes. It is a surplus of amounts which have accrued from unexpected operating budget surplus and unanticipated excess revenues. The surplus also provides the town with an amount for use in unforeseen, unbudgeted emergency situations, and provides a cash flow cushion to offset the need for borrowing in anticipation of tax receipts. </a:t>
            </a:r>
          </a:p>
          <a:p>
            <a:r>
              <a:rPr lang="en-US" dirty="0"/>
              <a:t>(b)  In order to maintain financial stability, the town has established this policy to maintain an unassigned GF fund balance no less than 12% and no more than 16% of the current fiscal year's budget as defined below: </a:t>
            </a:r>
          </a:p>
          <a:p>
            <a:r>
              <a:rPr lang="en-US" dirty="0"/>
              <a:t>Gross town operating budget, including town's share of school budget, town's portion of the county's operating budget, and debt service. </a:t>
            </a:r>
          </a:p>
          <a:p>
            <a:r>
              <a:rPr lang="en-US" dirty="0"/>
              <a:t>(c)  Once the town achieves its goal of an appropriate level of undesignated fund balance, any excess funds may be utilized for other municipal purposes, including, without limitation, additional capital improvement needs, tax rate stabilization, or reduction purposes. For example, by utilizing excess fund balances for capital improvements, the town will reduce the need to incur long-term debt and will avoid creating an operating funding gap for subsequent fiscal years. </a:t>
            </a:r>
          </a:p>
          <a:p>
            <a:r>
              <a:rPr lang="en-US" dirty="0"/>
              <a:t>(d)  This policy has been adopted by the town to recognize the financial importance of a stable and sufficient level of undesignated fund balance. However, the town, reserves the right to appropriate funds from the undesignated fund balance for emergencies and other requirements the town believes to be in the best interest of the town. </a:t>
            </a:r>
          </a:p>
          <a:p>
            <a:r>
              <a:rPr lang="en-US" dirty="0"/>
              <a:t>(e)  In the event the town's undesignated fund balance drops below the 12% minimum, a written plan to replenish the fund within a maximum of three fiscal years must be approved by the town council at the time of the emergency GF fund balance appropriation. </a:t>
            </a:r>
          </a:p>
          <a:p>
            <a:pPr marL="0" indent="0">
              <a:buNone/>
            </a:pPr>
            <a:endParaRPr lang="en-US" dirty="0" smtClean="0"/>
          </a:p>
          <a:p>
            <a:pPr marL="0" indent="0">
              <a:buNone/>
            </a:pPr>
            <a:r>
              <a:rPr lang="en-US" dirty="0" smtClean="0"/>
              <a:t>(</a:t>
            </a:r>
            <a:r>
              <a:rPr lang="en-US" dirty="0"/>
              <a:t>Sel. Ord. of 2-7-2006, § 5.166; </a:t>
            </a:r>
            <a:r>
              <a:rPr lang="en-US" u="sng" dirty="0">
                <a:hlinkClick r:id="rId2"/>
              </a:rPr>
              <a:t>C.M. of 3-7-2017, V. 2017-51 </a:t>
            </a:r>
            <a:r>
              <a:rPr lang="en-US" dirty="0"/>
              <a:t>) </a:t>
            </a:r>
          </a:p>
          <a:p>
            <a:endParaRPr lang="en-US" dirty="0"/>
          </a:p>
        </p:txBody>
      </p:sp>
    </p:spTree>
    <p:extLst>
      <p:ext uri="{BB962C8B-B14F-4D97-AF65-F5344CB8AC3E}">
        <p14:creationId xmlns:p14="http://schemas.microsoft.com/office/powerpoint/2010/main" val="16553980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Unassigned Fund Balance</a:t>
            </a:r>
            <a:endParaRPr lang="en-US" dirty="0"/>
          </a:p>
        </p:txBody>
      </p:sp>
      <p:sp>
        <p:nvSpPr>
          <p:cNvPr id="3" name="Content Placeholder 2"/>
          <p:cNvSpPr>
            <a:spLocks noGrp="1"/>
          </p:cNvSpPr>
          <p:nvPr>
            <p:ph idx="1"/>
          </p:nvPr>
        </p:nvSpPr>
        <p:spPr/>
        <p:txBody>
          <a:bodyPr>
            <a:normAutofit lnSpcReduction="10000"/>
          </a:bodyPr>
          <a:lstStyle/>
          <a:p>
            <a:r>
              <a:rPr lang="en-US" dirty="0" smtClean="0"/>
              <a:t>The Unassigned Fund Balance as of 6/30/2020 (per FY20 final audit) is $3,195,275.00</a:t>
            </a:r>
          </a:p>
          <a:p>
            <a:pPr lvl="1"/>
            <a:r>
              <a:rPr lang="en-US" dirty="0" smtClean="0"/>
              <a:t>13% of GF Operating Budget = $952,760.70</a:t>
            </a:r>
          </a:p>
          <a:p>
            <a:pPr lvl="1"/>
            <a:r>
              <a:rPr lang="en-US" dirty="0" smtClean="0"/>
              <a:t>12% of GF Operating Budget = $1,125,261.80</a:t>
            </a:r>
          </a:p>
          <a:p>
            <a:pPr lvl="1"/>
            <a:r>
              <a:rPr lang="en-US" dirty="0" smtClean="0"/>
              <a:t>An approximate $180,000.00 of Overlay </a:t>
            </a:r>
          </a:p>
          <a:p>
            <a:pPr lvl="1"/>
            <a:r>
              <a:rPr lang="en-US" dirty="0" smtClean="0"/>
              <a:t>$33,000 received for Training Expenses </a:t>
            </a:r>
            <a:endParaRPr lang="en-US" dirty="0"/>
          </a:p>
          <a:p>
            <a:pPr lvl="2"/>
            <a:endParaRPr lang="en-US" dirty="0" smtClean="0"/>
          </a:p>
          <a:p>
            <a:pPr marL="228600" lvl="2">
              <a:spcBef>
                <a:spcPts val="1000"/>
              </a:spcBef>
            </a:pPr>
            <a:r>
              <a:rPr lang="en-US" sz="2400" dirty="0"/>
              <a:t>It is recommended to </a:t>
            </a:r>
            <a:r>
              <a:rPr lang="en-US" sz="2400" dirty="0" smtClean="0"/>
              <a:t>use the 12% threshold of Unassigned </a:t>
            </a:r>
            <a:r>
              <a:rPr lang="en-US" sz="2400" dirty="0"/>
              <a:t>Fund </a:t>
            </a:r>
            <a:r>
              <a:rPr lang="en-US" sz="2400" dirty="0" smtClean="0"/>
              <a:t>Balance, in addition to the approximate amount of Overlay and the amount received for training expenses </a:t>
            </a:r>
            <a:r>
              <a:rPr lang="en-US" sz="2400" dirty="0"/>
              <a:t>for non-recurring capital costs that were deferred in FY21. </a:t>
            </a:r>
          </a:p>
        </p:txBody>
      </p:sp>
    </p:spTree>
    <p:extLst>
      <p:ext uri="{BB962C8B-B14F-4D97-AF65-F5344CB8AC3E}">
        <p14:creationId xmlns:p14="http://schemas.microsoft.com/office/powerpoint/2010/main" val="7579961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817111" y="2900931"/>
            <a:ext cx="4555374" cy="263513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Unassigned Fund Balance (cont.)</a:t>
            </a:r>
            <a:endParaRPr lang="en-US" dirty="0"/>
          </a:p>
        </p:txBody>
      </p:sp>
      <p:sp>
        <p:nvSpPr>
          <p:cNvPr id="5" name="TextBox 4"/>
          <p:cNvSpPr txBox="1"/>
          <p:nvPr/>
        </p:nvSpPr>
        <p:spPr>
          <a:xfrm>
            <a:off x="6729152" y="3225167"/>
            <a:ext cx="3749040" cy="1754326"/>
          </a:xfrm>
          <a:prstGeom prst="rect">
            <a:avLst/>
          </a:prstGeom>
          <a:noFill/>
        </p:spPr>
        <p:txBody>
          <a:bodyPr wrap="square" rtlCol="0">
            <a:spAutoFit/>
          </a:bodyPr>
          <a:lstStyle/>
          <a:p>
            <a:r>
              <a:rPr lang="en-US" dirty="0" smtClean="0"/>
              <a:t>FY21 USE OF FB approved by Council:</a:t>
            </a:r>
          </a:p>
          <a:p>
            <a:pPr marL="285750" indent="-285750">
              <a:buFont typeface="Arial" panose="020B0604020202020204" pitchFamily="34" charset="0"/>
              <a:buChar char="•"/>
            </a:pPr>
            <a:r>
              <a:rPr lang="en-US" dirty="0" smtClean="0"/>
              <a:t>Town Office Generator 	$62,538.00</a:t>
            </a:r>
          </a:p>
          <a:p>
            <a:pPr marL="285750" indent="-285750">
              <a:buFont typeface="Arial" panose="020B0604020202020204" pitchFamily="34" charset="0"/>
              <a:buChar char="•"/>
            </a:pPr>
            <a:r>
              <a:rPr lang="en-US" dirty="0" smtClean="0"/>
              <a:t>Public Works – Vehicle</a:t>
            </a:r>
          </a:p>
          <a:p>
            <a:r>
              <a:rPr lang="en-US" dirty="0" smtClean="0"/>
              <a:t>	$55,000.00</a:t>
            </a:r>
            <a:endParaRPr lang="en-US" dirty="0"/>
          </a:p>
        </p:txBody>
      </p:sp>
      <p:pic>
        <p:nvPicPr>
          <p:cNvPr id="12" name="Content Placeholder 11"/>
          <p:cNvPicPr>
            <a:picLocks noGrp="1" noChangeAspect="1"/>
          </p:cNvPicPr>
          <p:nvPr>
            <p:ph idx="1"/>
          </p:nvPr>
        </p:nvPicPr>
        <p:blipFill>
          <a:blip r:embed="rId2"/>
          <a:stretch>
            <a:fillRect/>
          </a:stretch>
        </p:blipFill>
        <p:spPr>
          <a:xfrm>
            <a:off x="1894523" y="3046923"/>
            <a:ext cx="4400550" cy="2343150"/>
          </a:xfrm>
          <a:prstGeom prst="rect">
            <a:avLst/>
          </a:prstGeom>
        </p:spPr>
      </p:pic>
      <p:sp>
        <p:nvSpPr>
          <p:cNvPr id="13" name="TextBox 12"/>
          <p:cNvSpPr txBox="1"/>
          <p:nvPr/>
        </p:nvSpPr>
        <p:spPr>
          <a:xfrm>
            <a:off x="7132320" y="5390073"/>
            <a:ext cx="2610196" cy="923330"/>
          </a:xfrm>
          <a:prstGeom prst="rect">
            <a:avLst/>
          </a:prstGeom>
          <a:noFill/>
        </p:spPr>
        <p:txBody>
          <a:bodyPr wrap="square" rtlCol="0">
            <a:spAutoFit/>
          </a:bodyPr>
          <a:lstStyle/>
          <a:p>
            <a:r>
              <a:rPr lang="en-US" dirty="0" smtClean="0"/>
              <a:t>See Proposed Designation FY22 items on next slide</a:t>
            </a:r>
            <a:endParaRPr lang="en-US" dirty="0"/>
          </a:p>
        </p:txBody>
      </p:sp>
      <p:cxnSp>
        <p:nvCxnSpPr>
          <p:cNvPr id="15" name="Straight Arrow Connector 14"/>
          <p:cNvCxnSpPr/>
          <p:nvPr/>
        </p:nvCxnSpPr>
        <p:spPr>
          <a:xfrm flipH="1" flipV="1">
            <a:off x="6483927" y="5137265"/>
            <a:ext cx="565266" cy="4655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13463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Unassigned Fund Balance (cont.)</a:t>
            </a:r>
            <a:endParaRPr lang="en-US" dirty="0"/>
          </a:p>
        </p:txBody>
      </p:sp>
      <p:sp>
        <p:nvSpPr>
          <p:cNvPr id="6" name="Text Placeholder 5"/>
          <p:cNvSpPr>
            <a:spLocks noGrp="1"/>
          </p:cNvSpPr>
          <p:nvPr>
            <p:ph type="body" sz="quarter" idx="3"/>
          </p:nvPr>
        </p:nvSpPr>
        <p:spPr/>
        <p:txBody>
          <a:bodyPr/>
          <a:lstStyle/>
          <a:p>
            <a:endParaRPr lang="en-US"/>
          </a:p>
        </p:txBody>
      </p:sp>
      <p:sp>
        <p:nvSpPr>
          <p:cNvPr id="7" name="Content Placeholder 6"/>
          <p:cNvSpPr>
            <a:spLocks noGrp="1"/>
          </p:cNvSpPr>
          <p:nvPr>
            <p:ph sz="quarter" idx="4"/>
          </p:nvPr>
        </p:nvSpPr>
        <p:spPr/>
        <p:txBody>
          <a:bodyPr/>
          <a:lstStyle/>
          <a:p>
            <a:endParaRPr lang="en-US"/>
          </a:p>
        </p:txBody>
      </p:sp>
      <p:sp>
        <p:nvSpPr>
          <p:cNvPr id="8" name="Rectangle 7"/>
          <p:cNvSpPr/>
          <p:nvPr/>
        </p:nvSpPr>
        <p:spPr>
          <a:xfrm>
            <a:off x="5139732" y="2047360"/>
            <a:ext cx="6564588" cy="467763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4"/>
          <p:cNvGrpSpPr>
            <a:grpSpLocks noChangeAspect="1"/>
          </p:cNvGrpSpPr>
          <p:nvPr/>
        </p:nvGrpSpPr>
        <p:grpSpPr bwMode="auto">
          <a:xfrm>
            <a:off x="5266328" y="2092241"/>
            <a:ext cx="7310829" cy="4587874"/>
            <a:chOff x="3191" y="1047"/>
            <a:chExt cx="4291" cy="2890"/>
          </a:xfrm>
        </p:grpSpPr>
        <p:sp>
          <p:nvSpPr>
            <p:cNvPr id="10" name="AutoShape 3"/>
            <p:cNvSpPr>
              <a:spLocks noChangeAspect="1" noChangeArrowheads="1" noTextEdit="1"/>
            </p:cNvSpPr>
            <p:nvPr/>
          </p:nvSpPr>
          <p:spPr bwMode="auto">
            <a:xfrm>
              <a:off x="3455" y="1078"/>
              <a:ext cx="3769" cy="2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Rectangle 5"/>
            <p:cNvSpPr>
              <a:spLocks noChangeArrowheads="1"/>
            </p:cNvSpPr>
            <p:nvPr/>
          </p:nvSpPr>
          <p:spPr bwMode="auto">
            <a:xfrm>
              <a:off x="3208" y="1064"/>
              <a:ext cx="444"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Town Clerk</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2" name="Rectangle 6"/>
            <p:cNvSpPr>
              <a:spLocks noChangeArrowheads="1"/>
            </p:cNvSpPr>
            <p:nvPr/>
          </p:nvSpPr>
          <p:spPr bwMode="auto">
            <a:xfrm>
              <a:off x="5138" y="1064"/>
              <a:ext cx="421"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$13,750.00</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3" name="Rectangle 7"/>
            <p:cNvSpPr>
              <a:spLocks noChangeArrowheads="1"/>
            </p:cNvSpPr>
            <p:nvPr/>
          </p:nvSpPr>
          <p:spPr bwMode="auto">
            <a:xfrm>
              <a:off x="5525" y="1064"/>
              <a:ext cx="843"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Clerk Book Restoration</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4" name="Rectangle 8"/>
            <p:cNvSpPr>
              <a:spLocks noChangeArrowheads="1"/>
            </p:cNvSpPr>
            <p:nvPr/>
          </p:nvSpPr>
          <p:spPr bwMode="auto">
            <a:xfrm>
              <a:off x="3208" y="1178"/>
              <a:ext cx="706"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Technology Budget</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5" name="Rectangle 9"/>
            <p:cNvSpPr>
              <a:spLocks noChangeArrowheads="1"/>
            </p:cNvSpPr>
            <p:nvPr/>
          </p:nvSpPr>
          <p:spPr bwMode="auto">
            <a:xfrm>
              <a:off x="5138" y="1178"/>
              <a:ext cx="421"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$35,800.00</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6" name="Rectangle 10"/>
            <p:cNvSpPr>
              <a:spLocks noChangeArrowheads="1"/>
            </p:cNvSpPr>
            <p:nvPr/>
          </p:nvSpPr>
          <p:spPr bwMode="auto">
            <a:xfrm>
              <a:off x="5525" y="1178"/>
              <a:ext cx="1042"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Server &amp; Hardware Upgrades</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7" name="Rectangle 11"/>
            <p:cNvSpPr>
              <a:spLocks noChangeArrowheads="1"/>
            </p:cNvSpPr>
            <p:nvPr/>
          </p:nvSpPr>
          <p:spPr bwMode="auto">
            <a:xfrm>
              <a:off x="3208" y="1292"/>
              <a:ext cx="706"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Times New Roman" panose="02020603050405020304" pitchFamily="18" charset="0"/>
                </a:rPr>
                <a:t>Technology Budget</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18" name="Rectangle 12"/>
            <p:cNvSpPr>
              <a:spLocks noChangeArrowheads="1"/>
            </p:cNvSpPr>
            <p:nvPr/>
          </p:nvSpPr>
          <p:spPr bwMode="auto">
            <a:xfrm>
              <a:off x="5138" y="1292"/>
              <a:ext cx="421"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$32,000.00</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9" name="Rectangle 13"/>
            <p:cNvSpPr>
              <a:spLocks noChangeArrowheads="1"/>
            </p:cNvSpPr>
            <p:nvPr/>
          </p:nvSpPr>
          <p:spPr bwMode="auto">
            <a:xfrm>
              <a:off x="5525" y="1292"/>
              <a:ext cx="581"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Cruiser Laptops</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0" name="Rectangle 14"/>
            <p:cNvSpPr>
              <a:spLocks noChangeArrowheads="1"/>
            </p:cNvSpPr>
            <p:nvPr/>
          </p:nvSpPr>
          <p:spPr bwMode="auto">
            <a:xfrm>
              <a:off x="3208" y="1406"/>
              <a:ext cx="586"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Town Buildings</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1" name="Rectangle 15"/>
            <p:cNvSpPr>
              <a:spLocks noChangeArrowheads="1"/>
            </p:cNvSpPr>
            <p:nvPr/>
          </p:nvSpPr>
          <p:spPr bwMode="auto">
            <a:xfrm>
              <a:off x="5138" y="1406"/>
              <a:ext cx="421"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$15,000.00</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2" name="Rectangle 16"/>
            <p:cNvSpPr>
              <a:spLocks noChangeArrowheads="1"/>
            </p:cNvSpPr>
            <p:nvPr/>
          </p:nvSpPr>
          <p:spPr bwMode="auto">
            <a:xfrm>
              <a:off x="5525" y="1406"/>
              <a:ext cx="575"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LFD Generator </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3" name="Rectangle 17"/>
            <p:cNvSpPr>
              <a:spLocks noChangeArrowheads="1"/>
            </p:cNvSpPr>
            <p:nvPr/>
          </p:nvSpPr>
          <p:spPr bwMode="auto">
            <a:xfrm>
              <a:off x="3208" y="1520"/>
              <a:ext cx="586"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Town Buildings</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4" name="Rectangle 18"/>
            <p:cNvSpPr>
              <a:spLocks noChangeArrowheads="1"/>
            </p:cNvSpPr>
            <p:nvPr/>
          </p:nvSpPr>
          <p:spPr bwMode="auto">
            <a:xfrm>
              <a:off x="5138" y="1520"/>
              <a:ext cx="421"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$15,000.00</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5" name="Rectangle 19"/>
            <p:cNvSpPr>
              <a:spLocks noChangeArrowheads="1"/>
            </p:cNvSpPr>
            <p:nvPr/>
          </p:nvSpPr>
          <p:spPr bwMode="auto">
            <a:xfrm>
              <a:off x="5525" y="1520"/>
              <a:ext cx="729"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ET Smith Generator</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6" name="Rectangle 20"/>
            <p:cNvSpPr>
              <a:spLocks noChangeArrowheads="1"/>
            </p:cNvSpPr>
            <p:nvPr/>
          </p:nvSpPr>
          <p:spPr bwMode="auto">
            <a:xfrm>
              <a:off x="3208" y="1634"/>
              <a:ext cx="586"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Town Buildings</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7" name="Rectangle 21"/>
            <p:cNvSpPr>
              <a:spLocks noChangeArrowheads="1"/>
            </p:cNvSpPr>
            <p:nvPr/>
          </p:nvSpPr>
          <p:spPr bwMode="auto">
            <a:xfrm>
              <a:off x="5138" y="1634"/>
              <a:ext cx="421"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$17,200.00</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8" name="Rectangle 22"/>
            <p:cNvSpPr>
              <a:spLocks noChangeArrowheads="1"/>
            </p:cNvSpPr>
            <p:nvPr/>
          </p:nvSpPr>
          <p:spPr bwMode="auto">
            <a:xfrm>
              <a:off x="5525" y="1634"/>
              <a:ext cx="1253"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(2) Heating/Cooling Pumps Library</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9" name="Rectangle 23"/>
            <p:cNvSpPr>
              <a:spLocks noChangeArrowheads="1"/>
            </p:cNvSpPr>
            <p:nvPr/>
          </p:nvSpPr>
          <p:spPr bwMode="auto">
            <a:xfrm>
              <a:off x="3208" y="1748"/>
              <a:ext cx="586"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Town Buildings</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30" name="Rectangle 24"/>
            <p:cNvSpPr>
              <a:spLocks noChangeArrowheads="1"/>
            </p:cNvSpPr>
            <p:nvPr/>
          </p:nvSpPr>
          <p:spPr bwMode="auto">
            <a:xfrm>
              <a:off x="5138" y="1748"/>
              <a:ext cx="421"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$61,000.00</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31" name="Rectangle 25"/>
            <p:cNvSpPr>
              <a:spLocks noChangeArrowheads="1"/>
            </p:cNvSpPr>
            <p:nvPr/>
          </p:nvSpPr>
          <p:spPr bwMode="auto">
            <a:xfrm>
              <a:off x="5525" y="1748"/>
              <a:ext cx="1423"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Re-pitch Transfer Station Roof &amp; COW </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32" name="Rectangle 26"/>
            <p:cNvSpPr>
              <a:spLocks noChangeArrowheads="1"/>
            </p:cNvSpPr>
            <p:nvPr/>
          </p:nvSpPr>
          <p:spPr bwMode="auto">
            <a:xfrm>
              <a:off x="3208" y="1861"/>
              <a:ext cx="586"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Town Buildings</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33" name="Rectangle 27"/>
            <p:cNvSpPr>
              <a:spLocks noChangeArrowheads="1"/>
            </p:cNvSpPr>
            <p:nvPr/>
          </p:nvSpPr>
          <p:spPr bwMode="auto">
            <a:xfrm>
              <a:off x="5138" y="1861"/>
              <a:ext cx="421"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$40,000.00</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34" name="Rectangle 28"/>
            <p:cNvSpPr>
              <a:spLocks noChangeArrowheads="1"/>
            </p:cNvSpPr>
            <p:nvPr/>
          </p:nvSpPr>
          <p:spPr bwMode="auto">
            <a:xfrm>
              <a:off x="5525" y="1861"/>
              <a:ext cx="524"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PW Generator</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35" name="Rectangle 29"/>
            <p:cNvSpPr>
              <a:spLocks noChangeArrowheads="1"/>
            </p:cNvSpPr>
            <p:nvPr/>
          </p:nvSpPr>
          <p:spPr bwMode="auto">
            <a:xfrm>
              <a:off x="3208" y="1975"/>
              <a:ext cx="586"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Town Buildings</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36" name="Rectangle 30"/>
            <p:cNvSpPr>
              <a:spLocks noChangeArrowheads="1"/>
            </p:cNvSpPr>
            <p:nvPr/>
          </p:nvSpPr>
          <p:spPr bwMode="auto">
            <a:xfrm>
              <a:off x="5178" y="1975"/>
              <a:ext cx="376"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$6,000.00</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37" name="Rectangle 31"/>
            <p:cNvSpPr>
              <a:spLocks noChangeArrowheads="1"/>
            </p:cNvSpPr>
            <p:nvPr/>
          </p:nvSpPr>
          <p:spPr bwMode="auto">
            <a:xfrm>
              <a:off x="5525" y="1975"/>
              <a:ext cx="1008"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Town Office Street Lighting</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38" name="Rectangle 32"/>
            <p:cNvSpPr>
              <a:spLocks noChangeArrowheads="1"/>
            </p:cNvSpPr>
            <p:nvPr/>
          </p:nvSpPr>
          <p:spPr bwMode="auto">
            <a:xfrm>
              <a:off x="3208" y="2089"/>
              <a:ext cx="586"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Town Buildings</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39" name="Rectangle 33"/>
            <p:cNvSpPr>
              <a:spLocks noChangeArrowheads="1"/>
            </p:cNvSpPr>
            <p:nvPr/>
          </p:nvSpPr>
          <p:spPr bwMode="auto">
            <a:xfrm>
              <a:off x="5138" y="2089"/>
              <a:ext cx="421"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$30,000.00</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40" name="Rectangle 34"/>
            <p:cNvSpPr>
              <a:spLocks noChangeArrowheads="1"/>
            </p:cNvSpPr>
            <p:nvPr/>
          </p:nvSpPr>
          <p:spPr bwMode="auto">
            <a:xfrm>
              <a:off x="5525" y="2089"/>
              <a:ext cx="769"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Professional Services</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41" name="Rectangle 35"/>
            <p:cNvSpPr>
              <a:spLocks noChangeArrowheads="1"/>
            </p:cNvSpPr>
            <p:nvPr/>
          </p:nvSpPr>
          <p:spPr bwMode="auto">
            <a:xfrm>
              <a:off x="3208" y="2203"/>
              <a:ext cx="672"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Police Department</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42" name="Rectangle 36"/>
            <p:cNvSpPr>
              <a:spLocks noChangeArrowheads="1"/>
            </p:cNvSpPr>
            <p:nvPr/>
          </p:nvSpPr>
          <p:spPr bwMode="auto">
            <a:xfrm>
              <a:off x="5138" y="2203"/>
              <a:ext cx="421"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$14,000.00</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43" name="Rectangle 37"/>
            <p:cNvSpPr>
              <a:spLocks noChangeArrowheads="1"/>
            </p:cNvSpPr>
            <p:nvPr/>
          </p:nvSpPr>
          <p:spPr bwMode="auto">
            <a:xfrm>
              <a:off x="5525" y="2203"/>
              <a:ext cx="666"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Bullet Proof Vests</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44" name="Rectangle 38"/>
            <p:cNvSpPr>
              <a:spLocks noChangeArrowheads="1"/>
            </p:cNvSpPr>
            <p:nvPr/>
          </p:nvSpPr>
          <p:spPr bwMode="auto">
            <a:xfrm>
              <a:off x="3208" y="2317"/>
              <a:ext cx="672"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Police Department</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45" name="Rectangle 39"/>
            <p:cNvSpPr>
              <a:spLocks noChangeArrowheads="1"/>
            </p:cNvSpPr>
            <p:nvPr/>
          </p:nvSpPr>
          <p:spPr bwMode="auto">
            <a:xfrm>
              <a:off x="5138" y="2317"/>
              <a:ext cx="421"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$13,500.00</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46" name="Rectangle 40"/>
            <p:cNvSpPr>
              <a:spLocks noChangeArrowheads="1"/>
            </p:cNvSpPr>
            <p:nvPr/>
          </p:nvSpPr>
          <p:spPr bwMode="auto">
            <a:xfrm>
              <a:off x="5525" y="2317"/>
              <a:ext cx="581"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Portable Radios</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47" name="Rectangle 41"/>
            <p:cNvSpPr>
              <a:spLocks noChangeArrowheads="1"/>
            </p:cNvSpPr>
            <p:nvPr/>
          </p:nvSpPr>
          <p:spPr bwMode="auto">
            <a:xfrm>
              <a:off x="3208" y="2431"/>
              <a:ext cx="598"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Fire Department</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48" name="Rectangle 42"/>
            <p:cNvSpPr>
              <a:spLocks noChangeArrowheads="1"/>
            </p:cNvSpPr>
            <p:nvPr/>
          </p:nvSpPr>
          <p:spPr bwMode="auto">
            <a:xfrm>
              <a:off x="5138" y="2431"/>
              <a:ext cx="421"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$30,000.00</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49" name="Rectangle 43"/>
            <p:cNvSpPr>
              <a:spLocks noChangeArrowheads="1"/>
            </p:cNvSpPr>
            <p:nvPr/>
          </p:nvSpPr>
          <p:spPr bwMode="auto">
            <a:xfrm>
              <a:off x="5525" y="2431"/>
              <a:ext cx="843"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Fire Station Case Study</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50" name="Rectangle 44"/>
            <p:cNvSpPr>
              <a:spLocks noChangeArrowheads="1"/>
            </p:cNvSpPr>
            <p:nvPr/>
          </p:nvSpPr>
          <p:spPr bwMode="auto">
            <a:xfrm>
              <a:off x="3208" y="2545"/>
              <a:ext cx="450"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Solid Waste</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51" name="Rectangle 45"/>
            <p:cNvSpPr>
              <a:spLocks noChangeArrowheads="1"/>
            </p:cNvSpPr>
            <p:nvPr/>
          </p:nvSpPr>
          <p:spPr bwMode="auto">
            <a:xfrm>
              <a:off x="5138" y="2545"/>
              <a:ext cx="421"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$35,000.00</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52" name="Rectangle 46"/>
            <p:cNvSpPr>
              <a:spLocks noChangeArrowheads="1"/>
            </p:cNvSpPr>
            <p:nvPr/>
          </p:nvSpPr>
          <p:spPr bwMode="auto">
            <a:xfrm>
              <a:off x="5525" y="2545"/>
              <a:ext cx="296"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Forklift</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53" name="Rectangle 47"/>
            <p:cNvSpPr>
              <a:spLocks noChangeArrowheads="1"/>
            </p:cNvSpPr>
            <p:nvPr/>
          </p:nvSpPr>
          <p:spPr bwMode="auto">
            <a:xfrm>
              <a:off x="3208" y="2659"/>
              <a:ext cx="1127"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Parks &amp; Recreation Department</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54" name="Rectangle 48"/>
            <p:cNvSpPr>
              <a:spLocks noChangeArrowheads="1"/>
            </p:cNvSpPr>
            <p:nvPr/>
          </p:nvSpPr>
          <p:spPr bwMode="auto">
            <a:xfrm>
              <a:off x="5178" y="2659"/>
              <a:ext cx="376"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$8,000.00</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55" name="Rectangle 49"/>
            <p:cNvSpPr>
              <a:spLocks noChangeArrowheads="1"/>
            </p:cNvSpPr>
            <p:nvPr/>
          </p:nvSpPr>
          <p:spPr bwMode="auto">
            <a:xfrm>
              <a:off x="5525" y="2659"/>
              <a:ext cx="279"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Mower</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56" name="Rectangle 50"/>
            <p:cNvSpPr>
              <a:spLocks noChangeArrowheads="1"/>
            </p:cNvSpPr>
            <p:nvPr/>
          </p:nvSpPr>
          <p:spPr bwMode="auto">
            <a:xfrm>
              <a:off x="3208" y="2773"/>
              <a:ext cx="1127"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Parks &amp; Recreation Department</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57" name="Rectangle 51"/>
            <p:cNvSpPr>
              <a:spLocks noChangeArrowheads="1"/>
            </p:cNvSpPr>
            <p:nvPr/>
          </p:nvSpPr>
          <p:spPr bwMode="auto">
            <a:xfrm>
              <a:off x="5178" y="2773"/>
              <a:ext cx="376"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$8,000.00</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58" name="Rectangle 52"/>
            <p:cNvSpPr>
              <a:spLocks noChangeArrowheads="1"/>
            </p:cNvSpPr>
            <p:nvPr/>
          </p:nvSpPr>
          <p:spPr bwMode="auto">
            <a:xfrm>
              <a:off x="5525" y="2773"/>
              <a:ext cx="660"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rgbClr val="000000"/>
                  </a:solidFill>
                  <a:effectLst/>
                  <a:latin typeface="Times New Roman" panose="02020603050405020304" pitchFamily="18" charset="0"/>
                </a:rPr>
                <a:t>Used Snowmobile</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59" name="Rectangle 53"/>
            <p:cNvSpPr>
              <a:spLocks noChangeArrowheads="1"/>
            </p:cNvSpPr>
            <p:nvPr/>
          </p:nvSpPr>
          <p:spPr bwMode="auto">
            <a:xfrm>
              <a:off x="3208" y="2887"/>
              <a:ext cx="700"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Parks &amp; Recreation</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60" name="Rectangle 54"/>
            <p:cNvSpPr>
              <a:spLocks noChangeArrowheads="1"/>
            </p:cNvSpPr>
            <p:nvPr/>
          </p:nvSpPr>
          <p:spPr bwMode="auto">
            <a:xfrm>
              <a:off x="5178" y="2887"/>
              <a:ext cx="376"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$5,000.00</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61" name="Rectangle 55"/>
            <p:cNvSpPr>
              <a:spLocks noChangeArrowheads="1"/>
            </p:cNvSpPr>
            <p:nvPr/>
          </p:nvSpPr>
          <p:spPr bwMode="auto">
            <a:xfrm>
              <a:off x="5525" y="2887"/>
              <a:ext cx="917"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Replace 2002 Rec Trucks</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62" name="Rectangle 56"/>
            <p:cNvSpPr>
              <a:spLocks noChangeArrowheads="1"/>
            </p:cNvSpPr>
            <p:nvPr/>
          </p:nvSpPr>
          <p:spPr bwMode="auto">
            <a:xfrm>
              <a:off x="3208" y="3000"/>
              <a:ext cx="700"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Parks &amp; Recreation</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63" name="Rectangle 57"/>
            <p:cNvSpPr>
              <a:spLocks noChangeArrowheads="1"/>
            </p:cNvSpPr>
            <p:nvPr/>
          </p:nvSpPr>
          <p:spPr bwMode="auto">
            <a:xfrm>
              <a:off x="5138" y="3000"/>
              <a:ext cx="421"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$20,000.00</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64" name="Rectangle 58"/>
            <p:cNvSpPr>
              <a:spLocks noChangeArrowheads="1"/>
            </p:cNvSpPr>
            <p:nvPr/>
          </p:nvSpPr>
          <p:spPr bwMode="auto">
            <a:xfrm>
              <a:off x="5525" y="3000"/>
              <a:ext cx="917"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Replace 2003 Rec Trucks</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65" name="Rectangle 59"/>
            <p:cNvSpPr>
              <a:spLocks noChangeArrowheads="1"/>
            </p:cNvSpPr>
            <p:nvPr/>
          </p:nvSpPr>
          <p:spPr bwMode="auto">
            <a:xfrm>
              <a:off x="3208" y="3114"/>
              <a:ext cx="700"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Parks &amp; Recreation</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66" name="Rectangle 60"/>
            <p:cNvSpPr>
              <a:spLocks noChangeArrowheads="1"/>
            </p:cNvSpPr>
            <p:nvPr/>
          </p:nvSpPr>
          <p:spPr bwMode="auto">
            <a:xfrm>
              <a:off x="5138" y="3114"/>
              <a:ext cx="421"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$10,000.00</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67" name="Rectangle 61"/>
            <p:cNvSpPr>
              <a:spLocks noChangeArrowheads="1"/>
            </p:cNvSpPr>
            <p:nvPr/>
          </p:nvSpPr>
          <p:spPr bwMode="auto">
            <a:xfrm>
              <a:off x="5525" y="3114"/>
              <a:ext cx="666"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Bus Rental/Repair</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68" name="Rectangle 62"/>
            <p:cNvSpPr>
              <a:spLocks noChangeArrowheads="1"/>
            </p:cNvSpPr>
            <p:nvPr/>
          </p:nvSpPr>
          <p:spPr bwMode="auto">
            <a:xfrm>
              <a:off x="3208" y="3228"/>
              <a:ext cx="501"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Public Works</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69" name="Rectangle 63"/>
            <p:cNvSpPr>
              <a:spLocks noChangeArrowheads="1"/>
            </p:cNvSpPr>
            <p:nvPr/>
          </p:nvSpPr>
          <p:spPr bwMode="auto">
            <a:xfrm>
              <a:off x="5138" y="3228"/>
              <a:ext cx="421"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$15,000.00</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70" name="Rectangle 64"/>
            <p:cNvSpPr>
              <a:spLocks noChangeArrowheads="1"/>
            </p:cNvSpPr>
            <p:nvPr/>
          </p:nvSpPr>
          <p:spPr bwMode="auto">
            <a:xfrm>
              <a:off x="5525" y="3228"/>
              <a:ext cx="655"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plow truck repairs</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71" name="Rectangle 65"/>
            <p:cNvSpPr>
              <a:spLocks noChangeArrowheads="1"/>
            </p:cNvSpPr>
            <p:nvPr/>
          </p:nvSpPr>
          <p:spPr bwMode="auto">
            <a:xfrm>
              <a:off x="3208" y="3342"/>
              <a:ext cx="501"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Public Works</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72" name="Rectangle 66"/>
            <p:cNvSpPr>
              <a:spLocks noChangeArrowheads="1"/>
            </p:cNvSpPr>
            <p:nvPr/>
          </p:nvSpPr>
          <p:spPr bwMode="auto">
            <a:xfrm>
              <a:off x="5138" y="3342"/>
              <a:ext cx="421"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$12,000.00</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73" name="Rectangle 67"/>
            <p:cNvSpPr>
              <a:spLocks noChangeArrowheads="1"/>
            </p:cNvSpPr>
            <p:nvPr/>
          </p:nvSpPr>
          <p:spPr bwMode="auto">
            <a:xfrm>
              <a:off x="5525" y="3342"/>
              <a:ext cx="376"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guardrails</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74" name="Rectangle 68"/>
            <p:cNvSpPr>
              <a:spLocks noChangeArrowheads="1"/>
            </p:cNvSpPr>
            <p:nvPr/>
          </p:nvSpPr>
          <p:spPr bwMode="auto">
            <a:xfrm>
              <a:off x="3208" y="3456"/>
              <a:ext cx="501"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Public Works</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75" name="Rectangle 69"/>
            <p:cNvSpPr>
              <a:spLocks noChangeArrowheads="1"/>
            </p:cNvSpPr>
            <p:nvPr/>
          </p:nvSpPr>
          <p:spPr bwMode="auto">
            <a:xfrm>
              <a:off x="5098" y="3456"/>
              <a:ext cx="461"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$185,000.00</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76" name="Rectangle 70"/>
            <p:cNvSpPr>
              <a:spLocks noChangeArrowheads="1"/>
            </p:cNvSpPr>
            <p:nvPr/>
          </p:nvSpPr>
          <p:spPr bwMode="auto">
            <a:xfrm>
              <a:off x="5525" y="3456"/>
              <a:ext cx="1076"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Excavator,Trailer, Plow Truck</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77" name="Rectangle 71"/>
            <p:cNvSpPr>
              <a:spLocks noChangeArrowheads="1"/>
            </p:cNvSpPr>
            <p:nvPr/>
          </p:nvSpPr>
          <p:spPr bwMode="auto">
            <a:xfrm>
              <a:off x="3208" y="3570"/>
              <a:ext cx="359"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Salt Shed</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78" name="Rectangle 72"/>
            <p:cNvSpPr>
              <a:spLocks noChangeArrowheads="1"/>
            </p:cNvSpPr>
            <p:nvPr/>
          </p:nvSpPr>
          <p:spPr bwMode="auto">
            <a:xfrm>
              <a:off x="5098" y="3570"/>
              <a:ext cx="461"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$450,000.00</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79" name="Rectangle 73"/>
            <p:cNvSpPr>
              <a:spLocks noChangeArrowheads="1"/>
            </p:cNvSpPr>
            <p:nvPr/>
          </p:nvSpPr>
          <p:spPr bwMode="auto">
            <a:xfrm>
              <a:off x="3208" y="3684"/>
              <a:ext cx="677"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Code Enforcement</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80" name="Rectangle 74"/>
            <p:cNvSpPr>
              <a:spLocks noChangeArrowheads="1"/>
            </p:cNvSpPr>
            <p:nvPr/>
          </p:nvSpPr>
          <p:spPr bwMode="auto">
            <a:xfrm>
              <a:off x="5178" y="3684"/>
              <a:ext cx="376"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$3,500.00</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81" name="Rectangle 75"/>
            <p:cNvSpPr>
              <a:spLocks noChangeArrowheads="1"/>
            </p:cNvSpPr>
            <p:nvPr/>
          </p:nvSpPr>
          <p:spPr bwMode="auto">
            <a:xfrm>
              <a:off x="5525" y="3684"/>
              <a:ext cx="490"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File Cabinets</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82" name="Rectangle 76"/>
            <p:cNvSpPr>
              <a:spLocks noChangeArrowheads="1"/>
            </p:cNvSpPr>
            <p:nvPr/>
          </p:nvSpPr>
          <p:spPr bwMode="auto">
            <a:xfrm>
              <a:off x="5041" y="3798"/>
              <a:ext cx="529"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000000"/>
                  </a:solidFill>
                  <a:effectLst/>
                  <a:latin typeface="Times New Roman" panose="02020603050405020304" pitchFamily="18" charset="0"/>
                </a:rPr>
                <a:t>$1,074,750.00</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83" name="Line 77"/>
            <p:cNvSpPr>
              <a:spLocks noChangeShapeType="1"/>
            </p:cNvSpPr>
            <p:nvPr/>
          </p:nvSpPr>
          <p:spPr bwMode="auto">
            <a:xfrm>
              <a:off x="3191" y="3781"/>
              <a:ext cx="177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 name="Rectangle 78"/>
            <p:cNvSpPr>
              <a:spLocks noChangeArrowheads="1"/>
            </p:cNvSpPr>
            <p:nvPr/>
          </p:nvSpPr>
          <p:spPr bwMode="auto">
            <a:xfrm>
              <a:off x="3191" y="3781"/>
              <a:ext cx="1771" cy="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Line 79"/>
            <p:cNvSpPr>
              <a:spLocks noChangeShapeType="1"/>
            </p:cNvSpPr>
            <p:nvPr/>
          </p:nvSpPr>
          <p:spPr bwMode="auto">
            <a:xfrm>
              <a:off x="4962" y="1047"/>
              <a:ext cx="0" cy="2734"/>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 name="Rectangle 80"/>
            <p:cNvSpPr>
              <a:spLocks noChangeArrowheads="1"/>
            </p:cNvSpPr>
            <p:nvPr/>
          </p:nvSpPr>
          <p:spPr bwMode="auto">
            <a:xfrm>
              <a:off x="4962" y="1047"/>
              <a:ext cx="5" cy="273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Line 81"/>
            <p:cNvSpPr>
              <a:spLocks noChangeShapeType="1"/>
            </p:cNvSpPr>
            <p:nvPr/>
          </p:nvSpPr>
          <p:spPr bwMode="auto">
            <a:xfrm>
              <a:off x="4962" y="3781"/>
              <a:ext cx="55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 name="Rectangle 82"/>
            <p:cNvSpPr>
              <a:spLocks noChangeArrowheads="1"/>
            </p:cNvSpPr>
            <p:nvPr/>
          </p:nvSpPr>
          <p:spPr bwMode="auto">
            <a:xfrm>
              <a:off x="4962" y="3781"/>
              <a:ext cx="552"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Line 83"/>
            <p:cNvSpPr>
              <a:spLocks noChangeShapeType="1"/>
            </p:cNvSpPr>
            <p:nvPr/>
          </p:nvSpPr>
          <p:spPr bwMode="auto">
            <a:xfrm>
              <a:off x="5508" y="1047"/>
              <a:ext cx="0" cy="2734"/>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 name="Rectangle 84"/>
            <p:cNvSpPr>
              <a:spLocks noChangeArrowheads="1"/>
            </p:cNvSpPr>
            <p:nvPr/>
          </p:nvSpPr>
          <p:spPr bwMode="auto">
            <a:xfrm>
              <a:off x="5508" y="1047"/>
              <a:ext cx="6" cy="2734"/>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Line 85"/>
            <p:cNvSpPr>
              <a:spLocks noChangeShapeType="1"/>
            </p:cNvSpPr>
            <p:nvPr/>
          </p:nvSpPr>
          <p:spPr bwMode="auto">
            <a:xfrm>
              <a:off x="3191" y="3900"/>
              <a:ext cx="1771" cy="0"/>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 name="Rectangle 86"/>
            <p:cNvSpPr>
              <a:spLocks noChangeArrowheads="1"/>
            </p:cNvSpPr>
            <p:nvPr/>
          </p:nvSpPr>
          <p:spPr bwMode="auto">
            <a:xfrm>
              <a:off x="3191" y="3900"/>
              <a:ext cx="1771"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Line 87"/>
            <p:cNvSpPr>
              <a:spLocks noChangeShapeType="1"/>
            </p:cNvSpPr>
            <p:nvPr/>
          </p:nvSpPr>
          <p:spPr bwMode="auto">
            <a:xfrm>
              <a:off x="4962" y="3895"/>
              <a:ext cx="55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 name="Rectangle 88"/>
            <p:cNvSpPr>
              <a:spLocks noChangeArrowheads="1"/>
            </p:cNvSpPr>
            <p:nvPr/>
          </p:nvSpPr>
          <p:spPr bwMode="auto">
            <a:xfrm>
              <a:off x="4962" y="3895"/>
              <a:ext cx="552"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Line 89"/>
            <p:cNvSpPr>
              <a:spLocks noChangeShapeType="1"/>
            </p:cNvSpPr>
            <p:nvPr/>
          </p:nvSpPr>
          <p:spPr bwMode="auto">
            <a:xfrm>
              <a:off x="4962" y="3906"/>
              <a:ext cx="55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 name="Rectangle 90"/>
            <p:cNvSpPr>
              <a:spLocks noChangeArrowheads="1"/>
            </p:cNvSpPr>
            <p:nvPr/>
          </p:nvSpPr>
          <p:spPr bwMode="auto">
            <a:xfrm>
              <a:off x="4962" y="3906"/>
              <a:ext cx="552"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 name="Line 91"/>
            <p:cNvSpPr>
              <a:spLocks noChangeShapeType="1"/>
            </p:cNvSpPr>
            <p:nvPr/>
          </p:nvSpPr>
          <p:spPr bwMode="auto">
            <a:xfrm>
              <a:off x="3191" y="1047"/>
              <a:ext cx="1" cy="285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 name="Rectangle 92"/>
            <p:cNvSpPr>
              <a:spLocks noChangeArrowheads="1"/>
            </p:cNvSpPr>
            <p:nvPr/>
          </p:nvSpPr>
          <p:spPr bwMode="auto">
            <a:xfrm>
              <a:off x="3191" y="1047"/>
              <a:ext cx="6" cy="286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Line 93"/>
            <p:cNvSpPr>
              <a:spLocks noChangeShapeType="1"/>
            </p:cNvSpPr>
            <p:nvPr/>
          </p:nvSpPr>
          <p:spPr bwMode="auto">
            <a:xfrm>
              <a:off x="4962" y="3786"/>
              <a:ext cx="0" cy="10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 name="Rectangle 94"/>
            <p:cNvSpPr>
              <a:spLocks noChangeArrowheads="1"/>
            </p:cNvSpPr>
            <p:nvPr/>
          </p:nvSpPr>
          <p:spPr bwMode="auto">
            <a:xfrm>
              <a:off x="4962" y="3786"/>
              <a:ext cx="5" cy="109"/>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1" name="Line 95"/>
            <p:cNvSpPr>
              <a:spLocks noChangeShapeType="1"/>
            </p:cNvSpPr>
            <p:nvPr/>
          </p:nvSpPr>
          <p:spPr bwMode="auto">
            <a:xfrm>
              <a:off x="5508" y="3786"/>
              <a:ext cx="0" cy="10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 name="Rectangle 96"/>
            <p:cNvSpPr>
              <a:spLocks noChangeArrowheads="1"/>
            </p:cNvSpPr>
            <p:nvPr/>
          </p:nvSpPr>
          <p:spPr bwMode="auto">
            <a:xfrm>
              <a:off x="5508" y="3786"/>
              <a:ext cx="6" cy="109"/>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Line 97"/>
            <p:cNvSpPr>
              <a:spLocks noChangeShapeType="1"/>
            </p:cNvSpPr>
            <p:nvPr/>
          </p:nvSpPr>
          <p:spPr bwMode="auto">
            <a:xfrm>
              <a:off x="6954" y="1047"/>
              <a:ext cx="1" cy="2859"/>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 name="Rectangle 98"/>
            <p:cNvSpPr>
              <a:spLocks noChangeArrowheads="1"/>
            </p:cNvSpPr>
            <p:nvPr/>
          </p:nvSpPr>
          <p:spPr bwMode="auto">
            <a:xfrm>
              <a:off x="6954" y="1047"/>
              <a:ext cx="6" cy="286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Line 99"/>
            <p:cNvSpPr>
              <a:spLocks noChangeShapeType="1"/>
            </p:cNvSpPr>
            <p:nvPr/>
          </p:nvSpPr>
          <p:spPr bwMode="auto">
            <a:xfrm>
              <a:off x="3191" y="1047"/>
              <a:ext cx="3769"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 name="Rectangle 100"/>
            <p:cNvSpPr>
              <a:spLocks noChangeArrowheads="1"/>
            </p:cNvSpPr>
            <p:nvPr/>
          </p:nvSpPr>
          <p:spPr bwMode="auto">
            <a:xfrm>
              <a:off x="3707" y="1105"/>
              <a:ext cx="377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7" name="Line 101"/>
            <p:cNvSpPr>
              <a:spLocks noChangeShapeType="1"/>
            </p:cNvSpPr>
            <p:nvPr/>
          </p:nvSpPr>
          <p:spPr bwMode="auto">
            <a:xfrm>
              <a:off x="3191" y="1161"/>
              <a:ext cx="3769"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 name="Rectangle 102"/>
            <p:cNvSpPr>
              <a:spLocks noChangeArrowheads="1"/>
            </p:cNvSpPr>
            <p:nvPr/>
          </p:nvSpPr>
          <p:spPr bwMode="auto">
            <a:xfrm>
              <a:off x="3191" y="1161"/>
              <a:ext cx="377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 name="Line 103"/>
            <p:cNvSpPr>
              <a:spLocks noChangeShapeType="1"/>
            </p:cNvSpPr>
            <p:nvPr/>
          </p:nvSpPr>
          <p:spPr bwMode="auto">
            <a:xfrm>
              <a:off x="3191" y="1275"/>
              <a:ext cx="3769"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 name="Rectangle 104"/>
            <p:cNvSpPr>
              <a:spLocks noChangeArrowheads="1"/>
            </p:cNvSpPr>
            <p:nvPr/>
          </p:nvSpPr>
          <p:spPr bwMode="auto">
            <a:xfrm>
              <a:off x="3191" y="1275"/>
              <a:ext cx="377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 name="Line 105"/>
            <p:cNvSpPr>
              <a:spLocks noChangeShapeType="1"/>
            </p:cNvSpPr>
            <p:nvPr/>
          </p:nvSpPr>
          <p:spPr bwMode="auto">
            <a:xfrm>
              <a:off x="3191" y="1389"/>
              <a:ext cx="3769"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 name="Rectangle 106"/>
            <p:cNvSpPr>
              <a:spLocks noChangeArrowheads="1"/>
            </p:cNvSpPr>
            <p:nvPr/>
          </p:nvSpPr>
          <p:spPr bwMode="auto">
            <a:xfrm>
              <a:off x="3191" y="1389"/>
              <a:ext cx="3775" cy="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 name="Line 107"/>
            <p:cNvSpPr>
              <a:spLocks noChangeShapeType="1"/>
            </p:cNvSpPr>
            <p:nvPr/>
          </p:nvSpPr>
          <p:spPr bwMode="auto">
            <a:xfrm>
              <a:off x="3191" y="1503"/>
              <a:ext cx="3769"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 name="Rectangle 108"/>
            <p:cNvSpPr>
              <a:spLocks noChangeArrowheads="1"/>
            </p:cNvSpPr>
            <p:nvPr/>
          </p:nvSpPr>
          <p:spPr bwMode="auto">
            <a:xfrm>
              <a:off x="3191" y="1503"/>
              <a:ext cx="3775" cy="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 name="Line 109"/>
            <p:cNvSpPr>
              <a:spLocks noChangeShapeType="1"/>
            </p:cNvSpPr>
            <p:nvPr/>
          </p:nvSpPr>
          <p:spPr bwMode="auto">
            <a:xfrm>
              <a:off x="3191" y="1617"/>
              <a:ext cx="3769"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 name="Rectangle 110"/>
            <p:cNvSpPr>
              <a:spLocks noChangeArrowheads="1"/>
            </p:cNvSpPr>
            <p:nvPr/>
          </p:nvSpPr>
          <p:spPr bwMode="auto">
            <a:xfrm>
              <a:off x="3191" y="1617"/>
              <a:ext cx="3775" cy="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Line 111"/>
            <p:cNvSpPr>
              <a:spLocks noChangeShapeType="1"/>
            </p:cNvSpPr>
            <p:nvPr/>
          </p:nvSpPr>
          <p:spPr bwMode="auto">
            <a:xfrm>
              <a:off x="3191" y="1730"/>
              <a:ext cx="3769"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 name="Rectangle 112"/>
            <p:cNvSpPr>
              <a:spLocks noChangeArrowheads="1"/>
            </p:cNvSpPr>
            <p:nvPr/>
          </p:nvSpPr>
          <p:spPr bwMode="auto">
            <a:xfrm>
              <a:off x="3191" y="1730"/>
              <a:ext cx="377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9" name="Line 113"/>
            <p:cNvSpPr>
              <a:spLocks noChangeShapeType="1"/>
            </p:cNvSpPr>
            <p:nvPr/>
          </p:nvSpPr>
          <p:spPr bwMode="auto">
            <a:xfrm>
              <a:off x="3191" y="1844"/>
              <a:ext cx="3769"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 name="Rectangle 114"/>
            <p:cNvSpPr>
              <a:spLocks noChangeArrowheads="1"/>
            </p:cNvSpPr>
            <p:nvPr/>
          </p:nvSpPr>
          <p:spPr bwMode="auto">
            <a:xfrm>
              <a:off x="3191" y="1844"/>
              <a:ext cx="377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1" name="Line 115"/>
            <p:cNvSpPr>
              <a:spLocks noChangeShapeType="1"/>
            </p:cNvSpPr>
            <p:nvPr/>
          </p:nvSpPr>
          <p:spPr bwMode="auto">
            <a:xfrm>
              <a:off x="3191" y="1958"/>
              <a:ext cx="3769"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 name="Rectangle 116"/>
            <p:cNvSpPr>
              <a:spLocks noChangeArrowheads="1"/>
            </p:cNvSpPr>
            <p:nvPr/>
          </p:nvSpPr>
          <p:spPr bwMode="auto">
            <a:xfrm>
              <a:off x="3191" y="1958"/>
              <a:ext cx="377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 name="Line 117"/>
            <p:cNvSpPr>
              <a:spLocks noChangeShapeType="1"/>
            </p:cNvSpPr>
            <p:nvPr/>
          </p:nvSpPr>
          <p:spPr bwMode="auto">
            <a:xfrm>
              <a:off x="3191" y="2072"/>
              <a:ext cx="3769"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 name="Rectangle 118"/>
            <p:cNvSpPr>
              <a:spLocks noChangeArrowheads="1"/>
            </p:cNvSpPr>
            <p:nvPr/>
          </p:nvSpPr>
          <p:spPr bwMode="auto">
            <a:xfrm>
              <a:off x="3191" y="2072"/>
              <a:ext cx="377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5" name="Line 119"/>
            <p:cNvSpPr>
              <a:spLocks noChangeShapeType="1"/>
            </p:cNvSpPr>
            <p:nvPr/>
          </p:nvSpPr>
          <p:spPr bwMode="auto">
            <a:xfrm>
              <a:off x="3191" y="2186"/>
              <a:ext cx="3769"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 name="Rectangle 120"/>
            <p:cNvSpPr>
              <a:spLocks noChangeArrowheads="1"/>
            </p:cNvSpPr>
            <p:nvPr/>
          </p:nvSpPr>
          <p:spPr bwMode="auto">
            <a:xfrm>
              <a:off x="3191" y="2186"/>
              <a:ext cx="377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7" name="Line 121"/>
            <p:cNvSpPr>
              <a:spLocks noChangeShapeType="1"/>
            </p:cNvSpPr>
            <p:nvPr/>
          </p:nvSpPr>
          <p:spPr bwMode="auto">
            <a:xfrm>
              <a:off x="3191" y="2300"/>
              <a:ext cx="3769"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 name="Rectangle 122"/>
            <p:cNvSpPr>
              <a:spLocks noChangeArrowheads="1"/>
            </p:cNvSpPr>
            <p:nvPr/>
          </p:nvSpPr>
          <p:spPr bwMode="auto">
            <a:xfrm>
              <a:off x="3191" y="2300"/>
              <a:ext cx="377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9" name="Line 123"/>
            <p:cNvSpPr>
              <a:spLocks noChangeShapeType="1"/>
            </p:cNvSpPr>
            <p:nvPr/>
          </p:nvSpPr>
          <p:spPr bwMode="auto">
            <a:xfrm>
              <a:off x="3191" y="2414"/>
              <a:ext cx="3769"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 name="Rectangle 124"/>
            <p:cNvSpPr>
              <a:spLocks noChangeArrowheads="1"/>
            </p:cNvSpPr>
            <p:nvPr/>
          </p:nvSpPr>
          <p:spPr bwMode="auto">
            <a:xfrm>
              <a:off x="3191" y="2414"/>
              <a:ext cx="377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1" name="Line 125"/>
            <p:cNvSpPr>
              <a:spLocks noChangeShapeType="1"/>
            </p:cNvSpPr>
            <p:nvPr/>
          </p:nvSpPr>
          <p:spPr bwMode="auto">
            <a:xfrm>
              <a:off x="3191" y="2528"/>
              <a:ext cx="3769"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 name="Rectangle 126"/>
            <p:cNvSpPr>
              <a:spLocks noChangeArrowheads="1"/>
            </p:cNvSpPr>
            <p:nvPr/>
          </p:nvSpPr>
          <p:spPr bwMode="auto">
            <a:xfrm>
              <a:off x="3191" y="2528"/>
              <a:ext cx="3775" cy="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3" name="Line 127"/>
            <p:cNvSpPr>
              <a:spLocks noChangeShapeType="1"/>
            </p:cNvSpPr>
            <p:nvPr/>
          </p:nvSpPr>
          <p:spPr bwMode="auto">
            <a:xfrm>
              <a:off x="3191" y="2642"/>
              <a:ext cx="3769"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 name="Rectangle 128"/>
            <p:cNvSpPr>
              <a:spLocks noChangeArrowheads="1"/>
            </p:cNvSpPr>
            <p:nvPr/>
          </p:nvSpPr>
          <p:spPr bwMode="auto">
            <a:xfrm>
              <a:off x="3191" y="2642"/>
              <a:ext cx="3775" cy="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5" name="Line 129"/>
            <p:cNvSpPr>
              <a:spLocks noChangeShapeType="1"/>
            </p:cNvSpPr>
            <p:nvPr/>
          </p:nvSpPr>
          <p:spPr bwMode="auto">
            <a:xfrm>
              <a:off x="3191" y="2756"/>
              <a:ext cx="3769"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 name="Rectangle 130"/>
            <p:cNvSpPr>
              <a:spLocks noChangeArrowheads="1"/>
            </p:cNvSpPr>
            <p:nvPr/>
          </p:nvSpPr>
          <p:spPr bwMode="auto">
            <a:xfrm>
              <a:off x="3191" y="2756"/>
              <a:ext cx="3775" cy="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7" name="Line 131"/>
            <p:cNvSpPr>
              <a:spLocks noChangeShapeType="1"/>
            </p:cNvSpPr>
            <p:nvPr/>
          </p:nvSpPr>
          <p:spPr bwMode="auto">
            <a:xfrm>
              <a:off x="3191" y="2869"/>
              <a:ext cx="3769"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 name="Rectangle 132"/>
            <p:cNvSpPr>
              <a:spLocks noChangeArrowheads="1"/>
            </p:cNvSpPr>
            <p:nvPr/>
          </p:nvSpPr>
          <p:spPr bwMode="auto">
            <a:xfrm>
              <a:off x="3191" y="2869"/>
              <a:ext cx="377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9" name="Line 133"/>
            <p:cNvSpPr>
              <a:spLocks noChangeShapeType="1"/>
            </p:cNvSpPr>
            <p:nvPr/>
          </p:nvSpPr>
          <p:spPr bwMode="auto">
            <a:xfrm>
              <a:off x="3191" y="2983"/>
              <a:ext cx="3769"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 name="Rectangle 134"/>
            <p:cNvSpPr>
              <a:spLocks noChangeArrowheads="1"/>
            </p:cNvSpPr>
            <p:nvPr/>
          </p:nvSpPr>
          <p:spPr bwMode="auto">
            <a:xfrm>
              <a:off x="3191" y="2983"/>
              <a:ext cx="377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1" name="Line 135"/>
            <p:cNvSpPr>
              <a:spLocks noChangeShapeType="1"/>
            </p:cNvSpPr>
            <p:nvPr/>
          </p:nvSpPr>
          <p:spPr bwMode="auto">
            <a:xfrm>
              <a:off x="3191" y="3097"/>
              <a:ext cx="3769"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 name="Rectangle 136"/>
            <p:cNvSpPr>
              <a:spLocks noChangeArrowheads="1"/>
            </p:cNvSpPr>
            <p:nvPr/>
          </p:nvSpPr>
          <p:spPr bwMode="auto">
            <a:xfrm>
              <a:off x="3191" y="3097"/>
              <a:ext cx="377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 name="Line 137"/>
            <p:cNvSpPr>
              <a:spLocks noChangeShapeType="1"/>
            </p:cNvSpPr>
            <p:nvPr/>
          </p:nvSpPr>
          <p:spPr bwMode="auto">
            <a:xfrm>
              <a:off x="3191" y="3211"/>
              <a:ext cx="3769"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 name="Rectangle 138"/>
            <p:cNvSpPr>
              <a:spLocks noChangeArrowheads="1"/>
            </p:cNvSpPr>
            <p:nvPr/>
          </p:nvSpPr>
          <p:spPr bwMode="auto">
            <a:xfrm>
              <a:off x="3191" y="3211"/>
              <a:ext cx="377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 name="Line 139"/>
            <p:cNvSpPr>
              <a:spLocks noChangeShapeType="1"/>
            </p:cNvSpPr>
            <p:nvPr/>
          </p:nvSpPr>
          <p:spPr bwMode="auto">
            <a:xfrm>
              <a:off x="3191" y="3325"/>
              <a:ext cx="3769"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 name="Rectangle 140"/>
            <p:cNvSpPr>
              <a:spLocks noChangeArrowheads="1"/>
            </p:cNvSpPr>
            <p:nvPr/>
          </p:nvSpPr>
          <p:spPr bwMode="auto">
            <a:xfrm>
              <a:off x="3191" y="3325"/>
              <a:ext cx="377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7" name="Line 141"/>
            <p:cNvSpPr>
              <a:spLocks noChangeShapeType="1"/>
            </p:cNvSpPr>
            <p:nvPr/>
          </p:nvSpPr>
          <p:spPr bwMode="auto">
            <a:xfrm>
              <a:off x="3191" y="3439"/>
              <a:ext cx="3769"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 name="Rectangle 142"/>
            <p:cNvSpPr>
              <a:spLocks noChangeArrowheads="1"/>
            </p:cNvSpPr>
            <p:nvPr/>
          </p:nvSpPr>
          <p:spPr bwMode="auto">
            <a:xfrm>
              <a:off x="3191" y="3439"/>
              <a:ext cx="377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Line 143"/>
            <p:cNvSpPr>
              <a:spLocks noChangeShapeType="1"/>
            </p:cNvSpPr>
            <p:nvPr/>
          </p:nvSpPr>
          <p:spPr bwMode="auto">
            <a:xfrm>
              <a:off x="3191" y="3553"/>
              <a:ext cx="3769"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0" name="Rectangle 144"/>
            <p:cNvSpPr>
              <a:spLocks noChangeArrowheads="1"/>
            </p:cNvSpPr>
            <p:nvPr/>
          </p:nvSpPr>
          <p:spPr bwMode="auto">
            <a:xfrm>
              <a:off x="3191" y="3553"/>
              <a:ext cx="377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 name="Line 145"/>
            <p:cNvSpPr>
              <a:spLocks noChangeShapeType="1"/>
            </p:cNvSpPr>
            <p:nvPr/>
          </p:nvSpPr>
          <p:spPr bwMode="auto">
            <a:xfrm>
              <a:off x="3191" y="3667"/>
              <a:ext cx="3769"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 name="Rectangle 146"/>
            <p:cNvSpPr>
              <a:spLocks noChangeArrowheads="1"/>
            </p:cNvSpPr>
            <p:nvPr/>
          </p:nvSpPr>
          <p:spPr bwMode="auto">
            <a:xfrm>
              <a:off x="3191" y="3667"/>
              <a:ext cx="3775"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Line 147"/>
            <p:cNvSpPr>
              <a:spLocks noChangeShapeType="1"/>
            </p:cNvSpPr>
            <p:nvPr/>
          </p:nvSpPr>
          <p:spPr bwMode="auto">
            <a:xfrm>
              <a:off x="5514" y="3781"/>
              <a:ext cx="1446"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 name="Rectangle 148"/>
            <p:cNvSpPr>
              <a:spLocks noChangeArrowheads="1"/>
            </p:cNvSpPr>
            <p:nvPr/>
          </p:nvSpPr>
          <p:spPr bwMode="auto">
            <a:xfrm>
              <a:off x="5514" y="3781"/>
              <a:ext cx="1452" cy="5"/>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5" name="Line 149"/>
            <p:cNvSpPr>
              <a:spLocks noChangeShapeType="1"/>
            </p:cNvSpPr>
            <p:nvPr/>
          </p:nvSpPr>
          <p:spPr bwMode="auto">
            <a:xfrm>
              <a:off x="5514" y="3900"/>
              <a:ext cx="1446" cy="1"/>
            </a:xfrm>
            <a:prstGeom prst="line">
              <a:avLst/>
            </a:prstGeom>
            <a:noFill/>
            <a:ln w="0">
              <a:solidFill>
                <a:srgbClr val="D4D4D4"/>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 name="Rectangle 150"/>
            <p:cNvSpPr>
              <a:spLocks noChangeArrowheads="1"/>
            </p:cNvSpPr>
            <p:nvPr/>
          </p:nvSpPr>
          <p:spPr bwMode="auto">
            <a:xfrm>
              <a:off x="5514" y="3900"/>
              <a:ext cx="1452" cy="6"/>
            </a:xfrm>
            <a:prstGeom prst="rect">
              <a:avLst/>
            </a:prstGeom>
            <a:solidFill>
              <a:srgbClr val="D4D4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58" name="Content Placeholder 157"/>
          <p:cNvSpPr>
            <a:spLocks noGrp="1"/>
          </p:cNvSpPr>
          <p:nvPr>
            <p:ph sz="half" idx="2"/>
          </p:nvPr>
        </p:nvSpPr>
        <p:spPr>
          <a:xfrm>
            <a:off x="263275" y="2217594"/>
            <a:ext cx="4698355" cy="2906179"/>
          </a:xfrm>
        </p:spPr>
        <p:txBody>
          <a:bodyPr/>
          <a:lstStyle/>
          <a:p>
            <a:r>
              <a:rPr lang="en-US" dirty="0" smtClean="0"/>
              <a:t>Proposed Designation FY22</a:t>
            </a:r>
          </a:p>
          <a:p>
            <a:pPr lvl="1"/>
            <a:r>
              <a:rPr lang="en-US" dirty="0" smtClean="0"/>
              <a:t>Total Capital Improvements (left) $1,074,750.00 plus the total Capital Reserve Accounts (below) of $105,000.00 equals </a:t>
            </a:r>
            <a:r>
              <a:rPr lang="en-US" u="sng" dirty="0" smtClean="0"/>
              <a:t>$1,179,750.00</a:t>
            </a:r>
            <a:endParaRPr lang="en-US" u="sng" dirty="0"/>
          </a:p>
        </p:txBody>
      </p:sp>
      <p:sp>
        <p:nvSpPr>
          <p:cNvPr id="160" name="Rectangle 159"/>
          <p:cNvSpPr/>
          <p:nvPr/>
        </p:nvSpPr>
        <p:spPr>
          <a:xfrm>
            <a:off x="727522" y="5356140"/>
            <a:ext cx="4077939" cy="89376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9" name="Picture 158"/>
          <p:cNvPicPr>
            <a:picLocks noChangeAspect="1"/>
          </p:cNvPicPr>
          <p:nvPr/>
        </p:nvPicPr>
        <p:blipFill>
          <a:blip r:embed="rId2"/>
          <a:stretch>
            <a:fillRect/>
          </a:stretch>
        </p:blipFill>
        <p:spPr>
          <a:xfrm>
            <a:off x="810740" y="5407000"/>
            <a:ext cx="3895725" cy="809625"/>
          </a:xfrm>
          <a:prstGeom prst="rect">
            <a:avLst/>
          </a:prstGeom>
        </p:spPr>
      </p:pic>
    </p:spTree>
    <p:extLst>
      <p:ext uri="{BB962C8B-B14F-4D97-AF65-F5344CB8AC3E}">
        <p14:creationId xmlns:p14="http://schemas.microsoft.com/office/powerpoint/2010/main" val="7607643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TIF Eligible Capital Improvements</a:t>
            </a:r>
            <a:endParaRPr lang="en-US" dirty="0"/>
          </a:p>
        </p:txBody>
      </p:sp>
      <p:sp>
        <p:nvSpPr>
          <p:cNvPr id="4" name="Content Placeholder 3"/>
          <p:cNvSpPr>
            <a:spLocks noGrp="1"/>
          </p:cNvSpPr>
          <p:nvPr>
            <p:ph sz="half" idx="2"/>
          </p:nvPr>
        </p:nvSpPr>
        <p:spPr>
          <a:xfrm>
            <a:off x="2708627" y="4766308"/>
            <a:ext cx="4698355" cy="2007505"/>
          </a:xfrm>
        </p:spPr>
        <p:txBody>
          <a:bodyPr/>
          <a:lstStyle/>
          <a:p>
            <a:r>
              <a:rPr lang="en-US" dirty="0" smtClean="0"/>
              <a:t>During the budget process, it was discussed to have the following capital improvement items to come out of the designated TIFs. </a:t>
            </a:r>
            <a:endParaRPr lang="en-US" dirty="0"/>
          </a:p>
        </p:txBody>
      </p:sp>
      <p:sp>
        <p:nvSpPr>
          <p:cNvPr id="5" name="Text Placeholder 4"/>
          <p:cNvSpPr>
            <a:spLocks noGrp="1"/>
          </p:cNvSpPr>
          <p:nvPr>
            <p:ph type="body" sz="quarter" idx="3"/>
          </p:nvPr>
        </p:nvSpPr>
        <p:spPr>
          <a:xfrm>
            <a:off x="583776" y="2361812"/>
            <a:ext cx="4474028" cy="692076"/>
          </a:xfrm>
        </p:spPr>
        <p:txBody>
          <a:bodyPr/>
          <a:lstStyle/>
          <a:p>
            <a:r>
              <a:rPr lang="en-US" dirty="0" smtClean="0"/>
              <a:t>Capital Improvements:</a:t>
            </a:r>
            <a:endParaRPr lang="en-US" dirty="0"/>
          </a:p>
        </p:txBody>
      </p:sp>
      <p:sp>
        <p:nvSpPr>
          <p:cNvPr id="11" name="Rectangle 10"/>
          <p:cNvSpPr/>
          <p:nvPr/>
        </p:nvSpPr>
        <p:spPr>
          <a:xfrm>
            <a:off x="2494666" y="3104380"/>
            <a:ext cx="6284421" cy="150670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2"/>
          <a:stretch>
            <a:fillRect/>
          </a:stretch>
        </p:blipFill>
        <p:spPr>
          <a:xfrm>
            <a:off x="2736591" y="3176694"/>
            <a:ext cx="5934075" cy="1362075"/>
          </a:xfrm>
          <a:prstGeom prst="rect">
            <a:avLst/>
          </a:prstGeom>
        </p:spPr>
      </p:pic>
    </p:spTree>
    <p:extLst>
      <p:ext uri="{BB962C8B-B14F-4D97-AF65-F5344CB8AC3E}">
        <p14:creationId xmlns:p14="http://schemas.microsoft.com/office/powerpoint/2010/main" val="24674004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67643424"/>
      </p:ext>
    </p:extLst>
  </p:cSld>
  <p:clrMapOvr>
    <a:masterClrMapping/>
  </p:clrMapOvr>
  <p:timing>
    <p:tnLst>
      <p:par>
        <p:cTn id="1" dur="indefinite" restart="never" nodeType="tmRoot"/>
      </p:par>
    </p:tnLst>
  </p:timing>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TM04033917[[fn=Berlin]]</Template>
  <TotalTime>456</TotalTime>
  <Words>808</Words>
  <Application>Microsoft Office PowerPoint</Application>
  <PresentationFormat>Widescreen</PresentationFormat>
  <Paragraphs>147</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Times New Roman</vt:lpstr>
      <vt:lpstr>Trebuchet MS</vt:lpstr>
      <vt:lpstr>Berlin</vt:lpstr>
      <vt:lpstr>Town of Lisbon</vt:lpstr>
      <vt:lpstr>Budget Overview (Managerial) </vt:lpstr>
      <vt:lpstr>Budget Overview (cont.)</vt:lpstr>
      <vt:lpstr>Budget Components</vt:lpstr>
      <vt:lpstr>Budget Comparison</vt:lpstr>
      <vt:lpstr>Budget Changes</vt:lpstr>
      <vt:lpstr>Budgeted Revenues</vt:lpstr>
      <vt:lpstr>Fund Balance Policy</vt:lpstr>
      <vt:lpstr>Unassigned Fund Balance</vt:lpstr>
      <vt:lpstr>Unassigned Fund Balance (cont.)</vt:lpstr>
      <vt:lpstr>Unassigned Fund Balance (cont.)</vt:lpstr>
      <vt:lpstr>TIF Eligible Capital Improvements</vt:lpstr>
      <vt:lpstr>Questions?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Town of Lisbon</dc:title>
  <dc:creator>Kayla Tierney</dc:creator>
  <cp:lastModifiedBy>tlycette</cp:lastModifiedBy>
  <cp:revision>38</cp:revision>
  <cp:lastPrinted>2021-06-22T15:05:24Z</cp:lastPrinted>
  <dcterms:created xsi:type="dcterms:W3CDTF">2021-03-12T18:35:46Z</dcterms:created>
  <dcterms:modified xsi:type="dcterms:W3CDTF">2021-06-22T15:05:50Z</dcterms:modified>
</cp:coreProperties>
</file>